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9"/>
  </p:notesMasterIdLst>
  <p:sldIdLst>
    <p:sldId id="256" r:id="rId2"/>
    <p:sldId id="257" r:id="rId3"/>
    <p:sldId id="267" r:id="rId4"/>
    <p:sldId id="285" r:id="rId5"/>
    <p:sldId id="289" r:id="rId6"/>
    <p:sldId id="290" r:id="rId7"/>
    <p:sldId id="291" r:id="rId8"/>
    <p:sldId id="292" r:id="rId9"/>
    <p:sldId id="293" r:id="rId10"/>
    <p:sldId id="294" r:id="rId11"/>
    <p:sldId id="295" r:id="rId12"/>
    <p:sldId id="296" r:id="rId13"/>
    <p:sldId id="297" r:id="rId14"/>
    <p:sldId id="299" r:id="rId15"/>
    <p:sldId id="300" r:id="rId16"/>
    <p:sldId id="301" r:id="rId17"/>
    <p:sldId id="302" r:id="rId18"/>
    <p:sldId id="303" r:id="rId19"/>
    <p:sldId id="304" r:id="rId20"/>
    <p:sldId id="305" r:id="rId21"/>
    <p:sldId id="306" r:id="rId22"/>
    <p:sldId id="298" r:id="rId23"/>
    <p:sldId id="307" r:id="rId24"/>
    <p:sldId id="283" r:id="rId25"/>
    <p:sldId id="286" r:id="rId26"/>
    <p:sldId id="308" r:id="rId27"/>
    <p:sldId id="309" r:id="rId28"/>
    <p:sldId id="310" r:id="rId29"/>
    <p:sldId id="311" r:id="rId30"/>
    <p:sldId id="312" r:id="rId31"/>
    <p:sldId id="313" r:id="rId32"/>
    <p:sldId id="314" r:id="rId33"/>
    <p:sldId id="315" r:id="rId34"/>
    <p:sldId id="316" r:id="rId35"/>
    <p:sldId id="317" r:id="rId36"/>
    <p:sldId id="318" r:id="rId37"/>
    <p:sldId id="319" r:id="rId38"/>
    <p:sldId id="320" r:id="rId39"/>
    <p:sldId id="321" r:id="rId40"/>
    <p:sldId id="323" r:id="rId41"/>
    <p:sldId id="324" r:id="rId42"/>
    <p:sldId id="325" r:id="rId43"/>
    <p:sldId id="326" r:id="rId44"/>
    <p:sldId id="327" r:id="rId45"/>
    <p:sldId id="328" r:id="rId46"/>
    <p:sldId id="329" r:id="rId47"/>
    <p:sldId id="330" r:id="rId48"/>
    <p:sldId id="331" r:id="rId49"/>
    <p:sldId id="332" r:id="rId50"/>
    <p:sldId id="333" r:id="rId51"/>
    <p:sldId id="334" r:id="rId52"/>
    <p:sldId id="279" r:id="rId53"/>
    <p:sldId id="271" r:id="rId54"/>
    <p:sldId id="272" r:id="rId55"/>
    <p:sldId id="273" r:id="rId56"/>
    <p:sldId id="274" r:id="rId57"/>
    <p:sldId id="335" r:id="rId58"/>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41" autoAdjust="0"/>
    <p:restoredTop sz="94660"/>
  </p:normalViewPr>
  <p:slideViewPr>
    <p:cSldViewPr>
      <p:cViewPr varScale="1">
        <p:scale>
          <a:sx n="80" d="100"/>
          <a:sy n="80" d="100"/>
        </p:scale>
        <p:origin x="-1603"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DBAA982C-3947-492F-A526-5666714ACF00}" type="datetimeFigureOut">
              <a:rPr lang="en-US" smtClean="0"/>
              <a:t>7/23/2025</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5E4E1442-44BC-47A1-B123-DB08B4933C2D}" type="slidenum">
              <a:rPr lang="en-US" smtClean="0"/>
              <a:t>‹#›</a:t>
            </a:fld>
            <a:endParaRPr lang="en-US"/>
          </a:p>
        </p:txBody>
      </p:sp>
    </p:spTree>
    <p:extLst>
      <p:ext uri="{BB962C8B-B14F-4D97-AF65-F5344CB8AC3E}">
        <p14:creationId xmlns:p14="http://schemas.microsoft.com/office/powerpoint/2010/main" val="3393078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tx1"/>
                </a:solidFill>
                <a:latin typeface="Lucida Sans Unicode"/>
                <a:cs typeface="Lucida Sans Unicode"/>
              </a:defRPr>
            </a:lvl1pPr>
          </a:lstStyle>
          <a:p>
            <a:pPr marL="12700">
              <a:lnSpc>
                <a:spcPct val="100000"/>
              </a:lnSpc>
              <a:spcBef>
                <a:spcPts val="190"/>
              </a:spcBef>
            </a:pPr>
            <a:r>
              <a:rPr spc="-10" dirty="0"/>
              <a:t>SCDL</a:t>
            </a:r>
            <a:r>
              <a:rPr spc="-60" dirty="0"/>
              <a:t> </a:t>
            </a:r>
            <a:r>
              <a:rPr spc="-5" dirty="0"/>
              <a:t>BUZAU</a:t>
            </a:r>
          </a:p>
        </p:txBody>
      </p:sp>
      <p:sp>
        <p:nvSpPr>
          <p:cNvPr id="5" name="Holder 5"/>
          <p:cNvSpPr>
            <a:spLocks noGrp="1"/>
          </p:cNvSpPr>
          <p:nvPr>
            <p:ph type="dt" sz="half" idx="6"/>
          </p:nvPr>
        </p:nvSpPr>
        <p:spPr/>
        <p:txBody>
          <a:bodyPr lIns="0" tIns="0" rIns="0" bIns="0"/>
          <a:lstStyle>
            <a:lvl1pPr>
              <a:defRPr sz="1000" b="0" i="0">
                <a:solidFill>
                  <a:schemeClr val="tx1"/>
                </a:solidFill>
                <a:latin typeface="Lucida Sans Unicode"/>
                <a:cs typeface="Lucida Sans Unicode"/>
              </a:defRPr>
            </a:lvl1pPr>
          </a:lstStyle>
          <a:p>
            <a:pPr marL="12700">
              <a:lnSpc>
                <a:spcPct val="100000"/>
              </a:lnSpc>
              <a:spcBef>
                <a:spcPts val="190"/>
              </a:spcBef>
            </a:pPr>
            <a:r>
              <a:rPr spc="-15" dirty="0"/>
              <a:t>02</a:t>
            </a:r>
            <a:r>
              <a:rPr spc="-10" dirty="0"/>
              <a:t>.</a:t>
            </a:r>
            <a:r>
              <a:rPr spc="-15" dirty="0"/>
              <a:t>10</a:t>
            </a:r>
            <a:r>
              <a:rPr dirty="0"/>
              <a:t>.202</a:t>
            </a:r>
            <a:r>
              <a:rPr spc="-5" dirty="0"/>
              <a:t>3</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DA1F28"/>
                </a:solidFill>
                <a:latin typeface="Lucida Sans Unicode"/>
                <a:cs typeface="Lucida Sans Unicode"/>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tx1"/>
                </a:solidFill>
                <a:latin typeface="Lucida Sans Unicode"/>
                <a:cs typeface="Lucida Sans Unicode"/>
              </a:defRPr>
            </a:lvl1pPr>
          </a:lstStyle>
          <a:p>
            <a:pPr marL="12700">
              <a:lnSpc>
                <a:spcPct val="100000"/>
              </a:lnSpc>
              <a:spcBef>
                <a:spcPts val="190"/>
              </a:spcBef>
            </a:pPr>
            <a:r>
              <a:rPr spc="-10" dirty="0"/>
              <a:t>SCDL</a:t>
            </a:r>
            <a:r>
              <a:rPr spc="-60" dirty="0"/>
              <a:t> </a:t>
            </a:r>
            <a:r>
              <a:rPr spc="-5" dirty="0"/>
              <a:t>BUZAU</a:t>
            </a:r>
          </a:p>
        </p:txBody>
      </p:sp>
      <p:sp>
        <p:nvSpPr>
          <p:cNvPr id="5" name="Holder 5"/>
          <p:cNvSpPr>
            <a:spLocks noGrp="1"/>
          </p:cNvSpPr>
          <p:nvPr>
            <p:ph type="dt" sz="half" idx="6"/>
          </p:nvPr>
        </p:nvSpPr>
        <p:spPr/>
        <p:txBody>
          <a:bodyPr lIns="0" tIns="0" rIns="0" bIns="0"/>
          <a:lstStyle>
            <a:lvl1pPr>
              <a:defRPr sz="1000" b="0" i="0">
                <a:solidFill>
                  <a:schemeClr val="tx1"/>
                </a:solidFill>
                <a:latin typeface="Lucida Sans Unicode"/>
                <a:cs typeface="Lucida Sans Unicode"/>
              </a:defRPr>
            </a:lvl1pPr>
          </a:lstStyle>
          <a:p>
            <a:pPr marL="12700">
              <a:lnSpc>
                <a:spcPct val="100000"/>
              </a:lnSpc>
              <a:spcBef>
                <a:spcPts val="190"/>
              </a:spcBef>
            </a:pPr>
            <a:r>
              <a:rPr spc="-15" dirty="0"/>
              <a:t>02</a:t>
            </a:r>
            <a:r>
              <a:rPr spc="-10" dirty="0"/>
              <a:t>.</a:t>
            </a:r>
            <a:r>
              <a:rPr spc="-15" dirty="0"/>
              <a:t>10</a:t>
            </a:r>
            <a:r>
              <a:rPr dirty="0"/>
              <a:t>.202</a:t>
            </a:r>
            <a:r>
              <a:rPr spc="-5" dirty="0"/>
              <a:t>3</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DA1F28"/>
                </a:solidFill>
                <a:latin typeface="Lucida Sans Unicode"/>
                <a:cs typeface="Lucida Sans Unicode"/>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0" i="0">
                <a:solidFill>
                  <a:schemeClr val="tx1"/>
                </a:solidFill>
                <a:latin typeface="Lucida Sans Unicode"/>
                <a:cs typeface="Lucida Sans Unicode"/>
              </a:defRPr>
            </a:lvl1pPr>
          </a:lstStyle>
          <a:p>
            <a:pPr marL="12700">
              <a:lnSpc>
                <a:spcPct val="100000"/>
              </a:lnSpc>
              <a:spcBef>
                <a:spcPts val="190"/>
              </a:spcBef>
            </a:pPr>
            <a:r>
              <a:rPr spc="-10" dirty="0"/>
              <a:t>SCDL</a:t>
            </a:r>
            <a:r>
              <a:rPr spc="-60" dirty="0"/>
              <a:t> </a:t>
            </a:r>
            <a:r>
              <a:rPr spc="-5" dirty="0"/>
              <a:t>BUZAU</a:t>
            </a:r>
          </a:p>
        </p:txBody>
      </p:sp>
      <p:sp>
        <p:nvSpPr>
          <p:cNvPr id="6" name="Holder 6"/>
          <p:cNvSpPr>
            <a:spLocks noGrp="1"/>
          </p:cNvSpPr>
          <p:nvPr>
            <p:ph type="dt" sz="half" idx="6"/>
          </p:nvPr>
        </p:nvSpPr>
        <p:spPr/>
        <p:txBody>
          <a:bodyPr lIns="0" tIns="0" rIns="0" bIns="0"/>
          <a:lstStyle>
            <a:lvl1pPr>
              <a:defRPr sz="1000" b="0" i="0">
                <a:solidFill>
                  <a:schemeClr val="tx1"/>
                </a:solidFill>
                <a:latin typeface="Lucida Sans Unicode"/>
                <a:cs typeface="Lucida Sans Unicode"/>
              </a:defRPr>
            </a:lvl1pPr>
          </a:lstStyle>
          <a:p>
            <a:pPr marL="12700">
              <a:lnSpc>
                <a:spcPct val="100000"/>
              </a:lnSpc>
              <a:spcBef>
                <a:spcPts val="190"/>
              </a:spcBef>
            </a:pPr>
            <a:r>
              <a:rPr spc="-15" dirty="0"/>
              <a:t>02</a:t>
            </a:r>
            <a:r>
              <a:rPr spc="-10" dirty="0"/>
              <a:t>.</a:t>
            </a:r>
            <a:r>
              <a:rPr spc="-15" dirty="0"/>
              <a:t>10</a:t>
            </a:r>
            <a:r>
              <a:rPr dirty="0"/>
              <a:t>.202</a:t>
            </a:r>
            <a:r>
              <a:rPr spc="-5" dirty="0"/>
              <a:t>3</a:t>
            </a: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DA1F28"/>
                </a:solidFill>
                <a:latin typeface="Lucida Sans Unicode"/>
                <a:cs typeface="Lucida Sans Unicode"/>
              </a:defRPr>
            </a:lvl1pPr>
          </a:lstStyle>
          <a:p>
            <a:endParaRPr/>
          </a:p>
        </p:txBody>
      </p:sp>
      <p:sp>
        <p:nvSpPr>
          <p:cNvPr id="3" name="Holder 3"/>
          <p:cNvSpPr>
            <a:spLocks noGrp="1"/>
          </p:cNvSpPr>
          <p:nvPr>
            <p:ph type="ftr" sz="quarter" idx="5"/>
          </p:nvPr>
        </p:nvSpPr>
        <p:spPr/>
        <p:txBody>
          <a:bodyPr lIns="0" tIns="0" rIns="0" bIns="0"/>
          <a:lstStyle>
            <a:lvl1pPr>
              <a:defRPr sz="1000" b="0" i="0">
                <a:solidFill>
                  <a:schemeClr val="tx1"/>
                </a:solidFill>
                <a:latin typeface="Lucida Sans Unicode"/>
                <a:cs typeface="Lucida Sans Unicode"/>
              </a:defRPr>
            </a:lvl1pPr>
          </a:lstStyle>
          <a:p>
            <a:pPr marL="12700">
              <a:lnSpc>
                <a:spcPct val="100000"/>
              </a:lnSpc>
              <a:spcBef>
                <a:spcPts val="190"/>
              </a:spcBef>
            </a:pPr>
            <a:r>
              <a:rPr spc="-10" dirty="0"/>
              <a:t>SCDL</a:t>
            </a:r>
            <a:r>
              <a:rPr spc="-60" dirty="0"/>
              <a:t> </a:t>
            </a:r>
            <a:r>
              <a:rPr spc="-5" dirty="0"/>
              <a:t>BUZAU</a:t>
            </a:r>
          </a:p>
        </p:txBody>
      </p:sp>
      <p:sp>
        <p:nvSpPr>
          <p:cNvPr id="4" name="Holder 4"/>
          <p:cNvSpPr>
            <a:spLocks noGrp="1"/>
          </p:cNvSpPr>
          <p:nvPr>
            <p:ph type="dt" sz="half" idx="6"/>
          </p:nvPr>
        </p:nvSpPr>
        <p:spPr/>
        <p:txBody>
          <a:bodyPr lIns="0" tIns="0" rIns="0" bIns="0"/>
          <a:lstStyle>
            <a:lvl1pPr>
              <a:defRPr sz="1000" b="0" i="0">
                <a:solidFill>
                  <a:schemeClr val="tx1"/>
                </a:solidFill>
                <a:latin typeface="Lucida Sans Unicode"/>
                <a:cs typeface="Lucida Sans Unicode"/>
              </a:defRPr>
            </a:lvl1pPr>
          </a:lstStyle>
          <a:p>
            <a:pPr marL="12700">
              <a:lnSpc>
                <a:spcPct val="100000"/>
              </a:lnSpc>
              <a:spcBef>
                <a:spcPts val="190"/>
              </a:spcBef>
            </a:pPr>
            <a:r>
              <a:rPr spc="-15" dirty="0"/>
              <a:t>02</a:t>
            </a:r>
            <a:r>
              <a:rPr spc="-10" dirty="0"/>
              <a:t>.</a:t>
            </a:r>
            <a:r>
              <a:rPr spc="-15" dirty="0"/>
              <a:t>10</a:t>
            </a:r>
            <a:r>
              <a:rPr dirty="0"/>
              <a:t>.202</a:t>
            </a:r>
            <a:r>
              <a:rPr spc="-5" dirty="0"/>
              <a:t>3</a:t>
            </a: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0" i="0">
                <a:solidFill>
                  <a:schemeClr val="tx1"/>
                </a:solidFill>
                <a:latin typeface="Lucida Sans Unicode"/>
                <a:cs typeface="Lucida Sans Unicode"/>
              </a:defRPr>
            </a:lvl1pPr>
          </a:lstStyle>
          <a:p>
            <a:pPr marL="12700">
              <a:lnSpc>
                <a:spcPct val="100000"/>
              </a:lnSpc>
              <a:spcBef>
                <a:spcPts val="190"/>
              </a:spcBef>
            </a:pPr>
            <a:r>
              <a:rPr spc="-10" dirty="0"/>
              <a:t>SCDL</a:t>
            </a:r>
            <a:r>
              <a:rPr spc="-60" dirty="0"/>
              <a:t> </a:t>
            </a:r>
            <a:r>
              <a:rPr spc="-5" dirty="0"/>
              <a:t>BUZAU</a:t>
            </a:r>
          </a:p>
        </p:txBody>
      </p:sp>
      <p:sp>
        <p:nvSpPr>
          <p:cNvPr id="3" name="Holder 3"/>
          <p:cNvSpPr>
            <a:spLocks noGrp="1"/>
          </p:cNvSpPr>
          <p:nvPr>
            <p:ph type="dt" sz="half" idx="6"/>
          </p:nvPr>
        </p:nvSpPr>
        <p:spPr/>
        <p:txBody>
          <a:bodyPr lIns="0" tIns="0" rIns="0" bIns="0"/>
          <a:lstStyle>
            <a:lvl1pPr>
              <a:defRPr sz="1000" b="0" i="0">
                <a:solidFill>
                  <a:schemeClr val="tx1"/>
                </a:solidFill>
                <a:latin typeface="Lucida Sans Unicode"/>
                <a:cs typeface="Lucida Sans Unicode"/>
              </a:defRPr>
            </a:lvl1pPr>
          </a:lstStyle>
          <a:p>
            <a:pPr marL="12700">
              <a:lnSpc>
                <a:spcPct val="100000"/>
              </a:lnSpc>
              <a:spcBef>
                <a:spcPts val="190"/>
              </a:spcBef>
            </a:pPr>
            <a:r>
              <a:rPr spc="-15" dirty="0"/>
              <a:t>02</a:t>
            </a:r>
            <a:r>
              <a:rPr spc="-10" dirty="0"/>
              <a:t>.</a:t>
            </a:r>
            <a:r>
              <a:rPr spc="-15" dirty="0"/>
              <a:t>10</a:t>
            </a:r>
            <a:r>
              <a:rPr dirty="0"/>
              <a:t>.202</a:t>
            </a:r>
            <a:r>
              <a:rPr spc="-5" dirty="0"/>
              <a:t>3</a:t>
            </a: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99868" y="5945122"/>
            <a:ext cx="4898390" cy="913130"/>
          </a:xfrm>
          <a:custGeom>
            <a:avLst/>
            <a:gdLst/>
            <a:ahLst/>
            <a:cxnLst/>
            <a:rect l="l" t="t" r="r" b="b"/>
            <a:pathLst>
              <a:path w="4898390" h="913129">
                <a:moveTo>
                  <a:pt x="85610" y="21323"/>
                </a:moveTo>
                <a:lnTo>
                  <a:pt x="3637305" y="912876"/>
                </a:lnTo>
                <a:lnTo>
                  <a:pt x="4898136" y="912876"/>
                </a:lnTo>
                <a:lnTo>
                  <a:pt x="85610" y="21323"/>
                </a:lnTo>
                <a:close/>
              </a:path>
              <a:path w="4898390" h="913129">
                <a:moveTo>
                  <a:pt x="660" y="0"/>
                </a:moveTo>
                <a:lnTo>
                  <a:pt x="0" y="5461"/>
                </a:lnTo>
                <a:lnTo>
                  <a:pt x="85610" y="21323"/>
                </a:lnTo>
                <a:lnTo>
                  <a:pt x="660" y="0"/>
                </a:lnTo>
                <a:close/>
              </a:path>
            </a:pathLst>
          </a:custGeom>
          <a:solidFill>
            <a:srgbClr val="9FCADC">
              <a:alpha val="39999"/>
            </a:srgbClr>
          </a:solidFill>
        </p:spPr>
        <p:txBody>
          <a:bodyPr wrap="square" lIns="0" tIns="0" rIns="0" bIns="0" rtlCol="0"/>
          <a:lstStyle/>
          <a:p>
            <a:endParaRPr/>
          </a:p>
        </p:txBody>
      </p:sp>
      <p:sp>
        <p:nvSpPr>
          <p:cNvPr id="17" name="bg object 17"/>
          <p:cNvSpPr/>
          <p:nvPr/>
        </p:nvSpPr>
        <p:spPr>
          <a:xfrm>
            <a:off x="486148" y="5939034"/>
            <a:ext cx="3654425" cy="919480"/>
          </a:xfrm>
          <a:custGeom>
            <a:avLst/>
            <a:gdLst/>
            <a:ahLst/>
            <a:cxnLst/>
            <a:rect l="l" t="t" r="r" b="b"/>
            <a:pathLst>
              <a:path w="3654425" h="919479">
                <a:moveTo>
                  <a:pt x="0" y="0"/>
                </a:moveTo>
                <a:lnTo>
                  <a:pt x="7924" y="6337"/>
                </a:lnTo>
                <a:lnTo>
                  <a:pt x="2870517" y="918972"/>
                </a:lnTo>
                <a:lnTo>
                  <a:pt x="3653980" y="918972"/>
                </a:lnTo>
                <a:lnTo>
                  <a:pt x="0" y="0"/>
                </a:lnTo>
                <a:close/>
              </a:path>
            </a:pathLst>
          </a:custGeom>
          <a:solidFill>
            <a:srgbClr val="000000"/>
          </a:solidFill>
        </p:spPr>
        <p:txBody>
          <a:bodyPr wrap="square" lIns="0" tIns="0" rIns="0" bIns="0" rtlCol="0"/>
          <a:lstStyle/>
          <a:p>
            <a:endParaRPr/>
          </a:p>
        </p:txBody>
      </p:sp>
      <p:pic>
        <p:nvPicPr>
          <p:cNvPr id="18" name="bg object 18"/>
          <p:cNvPicPr/>
          <p:nvPr/>
        </p:nvPicPr>
        <p:blipFill>
          <a:blip r:embed="rId7" cstate="print"/>
          <a:stretch>
            <a:fillRect/>
          </a:stretch>
        </p:blipFill>
        <p:spPr>
          <a:xfrm>
            <a:off x="0" y="5789675"/>
            <a:ext cx="3398519" cy="1068323"/>
          </a:xfrm>
          <a:prstGeom prst="rect">
            <a:avLst/>
          </a:prstGeom>
        </p:spPr>
      </p:pic>
      <p:pic>
        <p:nvPicPr>
          <p:cNvPr id="19" name="bg object 19"/>
          <p:cNvPicPr/>
          <p:nvPr/>
        </p:nvPicPr>
        <p:blipFill>
          <a:blip r:embed="rId8" cstate="print"/>
          <a:stretch>
            <a:fillRect/>
          </a:stretch>
        </p:blipFill>
        <p:spPr>
          <a:xfrm>
            <a:off x="0" y="5784735"/>
            <a:ext cx="3370592" cy="1073264"/>
          </a:xfrm>
          <a:prstGeom prst="rect">
            <a:avLst/>
          </a:prstGeom>
        </p:spPr>
      </p:pic>
      <p:sp>
        <p:nvSpPr>
          <p:cNvPr id="2" name="Holder 2"/>
          <p:cNvSpPr>
            <a:spLocks noGrp="1"/>
          </p:cNvSpPr>
          <p:nvPr>
            <p:ph type="title"/>
          </p:nvPr>
        </p:nvSpPr>
        <p:spPr>
          <a:xfrm>
            <a:off x="2296160" y="244348"/>
            <a:ext cx="4401184" cy="452120"/>
          </a:xfrm>
          <a:prstGeom prst="rect">
            <a:avLst/>
          </a:prstGeom>
        </p:spPr>
        <p:txBody>
          <a:bodyPr wrap="square" lIns="0" tIns="0" rIns="0" bIns="0">
            <a:spAutoFit/>
          </a:bodyPr>
          <a:lstStyle>
            <a:lvl1pPr>
              <a:defRPr sz="2800" b="0" i="0">
                <a:solidFill>
                  <a:srgbClr val="DA1F28"/>
                </a:solidFill>
                <a:latin typeface="Lucida Sans Unicode"/>
                <a:cs typeface="Lucida Sans Unicode"/>
              </a:defRPr>
            </a:lvl1pPr>
          </a:lstStyle>
          <a:p>
            <a:endParaRPr/>
          </a:p>
        </p:txBody>
      </p:sp>
      <p:sp>
        <p:nvSpPr>
          <p:cNvPr id="3" name="Holder 3"/>
          <p:cNvSpPr>
            <a:spLocks noGrp="1"/>
          </p:cNvSpPr>
          <p:nvPr>
            <p:ph type="body" idx="1"/>
          </p:nvPr>
        </p:nvSpPr>
        <p:spPr>
          <a:xfrm>
            <a:off x="457200" y="1577340"/>
            <a:ext cx="82296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854795" y="6531731"/>
            <a:ext cx="795654" cy="220345"/>
          </a:xfrm>
          <a:prstGeom prst="rect">
            <a:avLst/>
          </a:prstGeom>
        </p:spPr>
        <p:txBody>
          <a:bodyPr wrap="square" lIns="0" tIns="0" rIns="0" bIns="0">
            <a:spAutoFit/>
          </a:bodyPr>
          <a:lstStyle>
            <a:lvl1pPr>
              <a:defRPr sz="1000" b="0" i="0">
                <a:solidFill>
                  <a:schemeClr val="tx1"/>
                </a:solidFill>
                <a:latin typeface="Lucida Sans Unicode"/>
                <a:cs typeface="Lucida Sans Unicode"/>
              </a:defRPr>
            </a:lvl1pPr>
          </a:lstStyle>
          <a:p>
            <a:pPr marL="12700">
              <a:lnSpc>
                <a:spcPct val="100000"/>
              </a:lnSpc>
              <a:spcBef>
                <a:spcPts val="190"/>
              </a:spcBef>
            </a:pPr>
            <a:r>
              <a:rPr spc="-10" dirty="0"/>
              <a:t>SCDL</a:t>
            </a:r>
            <a:r>
              <a:rPr spc="-60" dirty="0"/>
              <a:t> </a:t>
            </a:r>
            <a:r>
              <a:rPr spc="-5" dirty="0"/>
              <a:t>BUZAU</a:t>
            </a:r>
          </a:p>
        </p:txBody>
      </p:sp>
      <p:sp>
        <p:nvSpPr>
          <p:cNvPr id="5" name="Holder 5"/>
          <p:cNvSpPr>
            <a:spLocks noGrp="1"/>
          </p:cNvSpPr>
          <p:nvPr>
            <p:ph type="dt" sz="half" idx="6"/>
          </p:nvPr>
        </p:nvSpPr>
        <p:spPr>
          <a:xfrm>
            <a:off x="6805772" y="6532366"/>
            <a:ext cx="746125" cy="220345"/>
          </a:xfrm>
          <a:prstGeom prst="rect">
            <a:avLst/>
          </a:prstGeom>
        </p:spPr>
        <p:txBody>
          <a:bodyPr wrap="square" lIns="0" tIns="0" rIns="0" bIns="0">
            <a:spAutoFit/>
          </a:bodyPr>
          <a:lstStyle>
            <a:lvl1pPr>
              <a:defRPr sz="1000" b="0" i="0">
                <a:solidFill>
                  <a:schemeClr val="tx1"/>
                </a:solidFill>
                <a:latin typeface="Lucida Sans Unicode"/>
                <a:cs typeface="Lucida Sans Unicode"/>
              </a:defRPr>
            </a:lvl1pPr>
          </a:lstStyle>
          <a:p>
            <a:pPr marL="12700">
              <a:lnSpc>
                <a:spcPct val="100000"/>
              </a:lnSpc>
              <a:spcBef>
                <a:spcPts val="190"/>
              </a:spcBef>
            </a:pPr>
            <a:r>
              <a:rPr spc="-15" dirty="0"/>
              <a:t>02</a:t>
            </a:r>
            <a:r>
              <a:rPr spc="-10" dirty="0"/>
              <a:t>.</a:t>
            </a:r>
            <a:r>
              <a:rPr spc="-15" dirty="0"/>
              <a:t>10</a:t>
            </a:r>
            <a:r>
              <a:rPr dirty="0"/>
              <a:t>.202</a:t>
            </a:r>
            <a:r>
              <a:rPr spc="-5" dirty="0"/>
              <a:t>3</a:t>
            </a: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5.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5.xml"/><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5.xml"/><Relationship Id="rId4" Type="http://schemas.openxmlformats.org/officeDocument/2006/relationships/image" Target="../media/image42.jpeg"/></Relationships>
</file>

<file path=ppt/slides/_rels/slide2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5.xml"/><Relationship Id="rId5" Type="http://schemas.openxmlformats.org/officeDocument/2006/relationships/image" Target="../media/image9.jpe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 Id="rId4" Type="http://schemas.openxmlformats.org/officeDocument/2006/relationships/image" Target="../media/image12.jpeg"/></Relationships>
</file>

<file path=ppt/slides/_rels/slide50.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4953002"/>
            <a:ext cx="9144000" cy="1905000"/>
            <a:chOff x="0" y="4953002"/>
            <a:chExt cx="9144000" cy="1905000"/>
          </a:xfrm>
        </p:grpSpPr>
        <p:sp>
          <p:nvSpPr>
            <p:cNvPr id="3" name="object 3"/>
            <p:cNvSpPr/>
            <p:nvPr/>
          </p:nvSpPr>
          <p:spPr>
            <a:xfrm>
              <a:off x="1687067" y="4953002"/>
              <a:ext cx="7457440" cy="487680"/>
            </a:xfrm>
            <a:custGeom>
              <a:avLst/>
              <a:gdLst/>
              <a:ahLst/>
              <a:cxnLst/>
              <a:rect l="l" t="t" r="r" b="b"/>
              <a:pathLst>
                <a:path w="7457440" h="487679">
                  <a:moveTo>
                    <a:pt x="7456932" y="0"/>
                  </a:moveTo>
                  <a:lnTo>
                    <a:pt x="0" y="289686"/>
                  </a:lnTo>
                  <a:lnTo>
                    <a:pt x="7456932" y="487679"/>
                  </a:lnTo>
                  <a:lnTo>
                    <a:pt x="7456932" y="0"/>
                  </a:lnTo>
                  <a:close/>
                </a:path>
              </a:pathLst>
            </a:custGeom>
            <a:solidFill>
              <a:srgbClr val="9FCADC">
                <a:alpha val="39999"/>
              </a:srgbClr>
            </a:solidFill>
          </p:spPr>
          <p:txBody>
            <a:bodyPr wrap="square" lIns="0" tIns="0" rIns="0" bIns="0" rtlCol="0"/>
            <a:lstStyle/>
            <a:p>
              <a:endParaRPr dirty="0"/>
            </a:p>
          </p:txBody>
        </p:sp>
        <p:sp>
          <p:nvSpPr>
            <p:cNvPr id="4" name="object 4"/>
            <p:cNvSpPr/>
            <p:nvPr/>
          </p:nvSpPr>
          <p:spPr>
            <a:xfrm>
              <a:off x="110962" y="5237991"/>
              <a:ext cx="9033510" cy="788035"/>
            </a:xfrm>
            <a:custGeom>
              <a:avLst/>
              <a:gdLst/>
              <a:ahLst/>
              <a:cxnLst/>
              <a:rect l="l" t="t" r="r" b="b"/>
              <a:pathLst>
                <a:path w="9033510" h="788035">
                  <a:moveTo>
                    <a:pt x="9033040" y="0"/>
                  </a:moveTo>
                  <a:lnTo>
                    <a:pt x="0" y="0"/>
                  </a:lnTo>
                  <a:lnTo>
                    <a:pt x="9033040" y="787908"/>
                  </a:lnTo>
                  <a:lnTo>
                    <a:pt x="9033040" y="0"/>
                  </a:lnTo>
                  <a:close/>
                </a:path>
              </a:pathLst>
            </a:custGeom>
            <a:solidFill>
              <a:srgbClr val="000000"/>
            </a:solidFill>
          </p:spPr>
          <p:txBody>
            <a:bodyPr wrap="square" lIns="0" tIns="0" rIns="0" bIns="0" rtlCol="0"/>
            <a:lstStyle/>
            <a:p>
              <a:endParaRPr dirty="0"/>
            </a:p>
          </p:txBody>
        </p:sp>
        <p:pic>
          <p:nvPicPr>
            <p:cNvPr id="5" name="object 5"/>
            <p:cNvPicPr/>
            <p:nvPr/>
          </p:nvPicPr>
          <p:blipFill>
            <a:blip r:embed="rId2" cstate="print"/>
            <a:stretch>
              <a:fillRect/>
            </a:stretch>
          </p:blipFill>
          <p:spPr>
            <a:xfrm>
              <a:off x="0" y="4998720"/>
              <a:ext cx="9143999" cy="1859279"/>
            </a:xfrm>
            <a:prstGeom prst="rect">
              <a:avLst/>
            </a:prstGeom>
          </p:spPr>
        </p:pic>
        <p:pic>
          <p:nvPicPr>
            <p:cNvPr id="6" name="object 6"/>
            <p:cNvPicPr/>
            <p:nvPr/>
          </p:nvPicPr>
          <p:blipFill>
            <a:blip r:embed="rId3" cstate="print"/>
            <a:stretch>
              <a:fillRect/>
            </a:stretch>
          </p:blipFill>
          <p:spPr>
            <a:xfrm>
              <a:off x="0" y="4991404"/>
              <a:ext cx="9144000" cy="802093"/>
            </a:xfrm>
            <a:prstGeom prst="rect">
              <a:avLst/>
            </a:prstGeom>
          </p:spPr>
        </p:pic>
        <p:pic>
          <p:nvPicPr>
            <p:cNvPr id="7" name="object 7"/>
            <p:cNvPicPr/>
            <p:nvPr/>
          </p:nvPicPr>
          <p:blipFill>
            <a:blip r:embed="rId4" cstate="print"/>
            <a:stretch>
              <a:fillRect/>
            </a:stretch>
          </p:blipFill>
          <p:spPr>
            <a:xfrm>
              <a:off x="445008" y="5893308"/>
              <a:ext cx="3968495" cy="204215"/>
            </a:xfrm>
            <a:prstGeom prst="rect">
              <a:avLst/>
            </a:prstGeom>
          </p:spPr>
        </p:pic>
      </p:grpSp>
      <p:sp>
        <p:nvSpPr>
          <p:cNvPr id="8" name="object 8"/>
          <p:cNvSpPr txBox="1">
            <a:spLocks noGrp="1"/>
          </p:cNvSpPr>
          <p:nvPr>
            <p:ph type="title"/>
          </p:nvPr>
        </p:nvSpPr>
        <p:spPr>
          <a:xfrm>
            <a:off x="2527252" y="264917"/>
            <a:ext cx="4356735" cy="443711"/>
          </a:xfrm>
          <a:prstGeom prst="rect">
            <a:avLst/>
          </a:prstGeom>
        </p:spPr>
        <p:txBody>
          <a:bodyPr vert="horz" wrap="square" lIns="0" tIns="12700" rIns="0" bIns="0" rtlCol="0">
            <a:spAutoFit/>
          </a:bodyPr>
          <a:lstStyle/>
          <a:p>
            <a:pPr marL="12700">
              <a:lnSpc>
                <a:spcPct val="100000"/>
              </a:lnSpc>
              <a:spcBef>
                <a:spcPts val="100"/>
              </a:spcBef>
            </a:pPr>
            <a:r>
              <a:rPr dirty="0">
                <a:solidFill>
                  <a:schemeClr val="tx1"/>
                </a:solidFill>
                <a:latin typeface="+mj-lt"/>
              </a:rPr>
              <a:t>Proiect</a:t>
            </a:r>
            <a:r>
              <a:rPr spc="-45" dirty="0">
                <a:solidFill>
                  <a:schemeClr val="tx1"/>
                </a:solidFill>
                <a:latin typeface="+mj-lt"/>
              </a:rPr>
              <a:t> </a:t>
            </a:r>
            <a:r>
              <a:rPr dirty="0">
                <a:solidFill>
                  <a:schemeClr val="tx1"/>
                </a:solidFill>
                <a:latin typeface="+mj-lt"/>
              </a:rPr>
              <a:t>Sectorial</a:t>
            </a:r>
            <a:r>
              <a:rPr spc="-45" dirty="0">
                <a:solidFill>
                  <a:schemeClr val="tx1"/>
                </a:solidFill>
                <a:latin typeface="+mj-lt"/>
              </a:rPr>
              <a:t> </a:t>
            </a:r>
            <a:r>
              <a:rPr spc="5" dirty="0">
                <a:solidFill>
                  <a:schemeClr val="tx1"/>
                </a:solidFill>
                <a:latin typeface="+mj-lt"/>
              </a:rPr>
              <a:t>ADER</a:t>
            </a:r>
            <a:r>
              <a:rPr spc="-35" dirty="0">
                <a:solidFill>
                  <a:schemeClr val="tx1"/>
                </a:solidFill>
                <a:latin typeface="+mj-lt"/>
              </a:rPr>
              <a:t> </a:t>
            </a:r>
            <a:r>
              <a:rPr spc="5" dirty="0" smtClean="0">
                <a:solidFill>
                  <a:schemeClr val="tx1"/>
                </a:solidFill>
                <a:latin typeface="+mj-lt"/>
              </a:rPr>
              <a:t>6.3.20</a:t>
            </a:r>
            <a:r>
              <a:rPr lang="en-US" spc="5" dirty="0" smtClean="0">
                <a:solidFill>
                  <a:schemeClr val="tx1"/>
                </a:solidFill>
                <a:latin typeface="+mj-lt"/>
              </a:rPr>
              <a:t> </a:t>
            </a:r>
            <a:endParaRPr dirty="0">
              <a:solidFill>
                <a:schemeClr val="tx1"/>
              </a:solidFill>
              <a:latin typeface="+mj-lt"/>
            </a:endParaRPr>
          </a:p>
        </p:txBody>
      </p:sp>
      <p:sp>
        <p:nvSpPr>
          <p:cNvPr id="9" name="object 9"/>
          <p:cNvSpPr txBox="1"/>
          <p:nvPr/>
        </p:nvSpPr>
        <p:spPr>
          <a:xfrm>
            <a:off x="336786" y="755888"/>
            <a:ext cx="8470425" cy="1473993"/>
          </a:xfrm>
          <a:prstGeom prst="rect">
            <a:avLst/>
          </a:prstGeom>
        </p:spPr>
        <p:txBody>
          <a:bodyPr vert="horz" wrap="square" lIns="0" tIns="85725" rIns="0" bIns="0" rtlCol="0">
            <a:spAutoFit/>
          </a:bodyPr>
          <a:lstStyle/>
          <a:p>
            <a:pPr marL="259715" marR="55880" indent="-196850" algn="ctr">
              <a:lnSpc>
                <a:spcPct val="80000"/>
              </a:lnSpc>
              <a:spcBef>
                <a:spcPts val="675"/>
              </a:spcBef>
              <a:tabLst>
                <a:tab pos="607060" algn="l"/>
              </a:tabLst>
            </a:pPr>
            <a:r>
              <a:rPr lang="vi-VN" sz="2800" dirty="0">
                <a:latin typeface="Calibri" pitchFamily="34" charset="0"/>
                <a:cs typeface="Calibri" pitchFamily="34" charset="0"/>
              </a:rPr>
              <a:t>Cercetări privind perfectionarea tehnologiei de cultivare a legumelor in tipuri noi de spatii protejate in contextul schimbarilor climatice in vederea obtinerii de productii sigure si reducerea intensitatii tratamentelor chimice”</a:t>
            </a:r>
            <a:endParaRPr sz="2800" dirty="0">
              <a:latin typeface="Calibri" panose="020F0502020204030204" pitchFamily="34" charset="0"/>
              <a:cs typeface="Calibri" panose="020F0502020204030204" pitchFamily="34" charset="0"/>
            </a:endParaRPr>
          </a:p>
        </p:txBody>
      </p:sp>
      <p:sp>
        <p:nvSpPr>
          <p:cNvPr id="10" name="object 10"/>
          <p:cNvSpPr txBox="1"/>
          <p:nvPr/>
        </p:nvSpPr>
        <p:spPr>
          <a:xfrm>
            <a:off x="383540" y="5485891"/>
            <a:ext cx="3573145"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Lucida Sans Unicode"/>
                <a:cs typeface="Lucida Sans Unicode"/>
              </a:rPr>
              <a:t>Contract</a:t>
            </a:r>
            <a:r>
              <a:rPr sz="1800" dirty="0">
                <a:latin typeface="Lucida Sans Unicode"/>
                <a:cs typeface="Lucida Sans Unicode"/>
              </a:rPr>
              <a:t> </a:t>
            </a:r>
            <a:r>
              <a:rPr sz="1800" spc="-5" dirty="0">
                <a:latin typeface="Lucida Sans Unicode"/>
                <a:cs typeface="Lucida Sans Unicode"/>
              </a:rPr>
              <a:t>nr.</a:t>
            </a:r>
            <a:r>
              <a:rPr sz="1800" spc="5" dirty="0">
                <a:latin typeface="Lucida Sans Unicode"/>
                <a:cs typeface="Lucida Sans Unicode"/>
              </a:rPr>
              <a:t> </a:t>
            </a:r>
            <a:r>
              <a:rPr sz="1800" spc="-5" dirty="0">
                <a:latin typeface="Lucida Sans Unicode"/>
                <a:cs typeface="Lucida Sans Unicode"/>
              </a:rPr>
              <a:t>6.3.20/27.07.2023</a:t>
            </a:r>
            <a:endParaRPr sz="1800" dirty="0">
              <a:latin typeface="Lucida Sans Unicode"/>
              <a:cs typeface="Lucida Sans Unicode"/>
            </a:endParaRPr>
          </a:p>
        </p:txBody>
      </p:sp>
      <p:sp>
        <p:nvSpPr>
          <p:cNvPr id="11" name="object 11"/>
          <p:cNvSpPr txBox="1"/>
          <p:nvPr/>
        </p:nvSpPr>
        <p:spPr>
          <a:xfrm>
            <a:off x="3778661" y="3569150"/>
            <a:ext cx="5743575" cy="807913"/>
          </a:xfrm>
          <a:prstGeom prst="rect">
            <a:avLst/>
          </a:prstGeom>
        </p:spPr>
        <p:txBody>
          <a:bodyPr vert="horz" wrap="square" lIns="0" tIns="12700" rIns="0" bIns="0" rtlCol="0">
            <a:spAutoFit/>
          </a:bodyPr>
          <a:lstStyle/>
          <a:p>
            <a:pPr marL="12700">
              <a:lnSpc>
                <a:spcPct val="100000"/>
              </a:lnSpc>
              <a:spcBef>
                <a:spcPts val="100"/>
              </a:spcBef>
            </a:pPr>
            <a:r>
              <a:rPr sz="2000" spc="5" dirty="0">
                <a:cs typeface="Lucida Sans Unicode"/>
              </a:rPr>
              <a:t>Perioada</a:t>
            </a:r>
            <a:r>
              <a:rPr sz="2000" spc="-35" dirty="0">
                <a:cs typeface="Lucida Sans Unicode"/>
              </a:rPr>
              <a:t> </a:t>
            </a:r>
            <a:r>
              <a:rPr sz="2000" dirty="0">
                <a:cs typeface="Lucida Sans Unicode"/>
              </a:rPr>
              <a:t>de</a:t>
            </a:r>
            <a:r>
              <a:rPr sz="2000" spc="-5" dirty="0">
                <a:cs typeface="Lucida Sans Unicode"/>
              </a:rPr>
              <a:t> </a:t>
            </a:r>
            <a:r>
              <a:rPr sz="2000" dirty="0">
                <a:cs typeface="Lucida Sans Unicode"/>
              </a:rPr>
              <a:t>desfasurare</a:t>
            </a:r>
            <a:r>
              <a:rPr sz="2000" spc="-30" dirty="0">
                <a:cs typeface="Lucida Sans Unicode"/>
              </a:rPr>
              <a:t> </a:t>
            </a:r>
            <a:r>
              <a:rPr sz="2000" dirty="0">
                <a:cs typeface="Lucida Sans Unicode"/>
              </a:rPr>
              <a:t>a</a:t>
            </a:r>
            <a:r>
              <a:rPr sz="2000" spc="5" dirty="0">
                <a:cs typeface="Lucida Sans Unicode"/>
              </a:rPr>
              <a:t> </a:t>
            </a:r>
            <a:r>
              <a:rPr sz="2000" dirty="0">
                <a:cs typeface="Lucida Sans Unicode"/>
              </a:rPr>
              <a:t>proiectului:</a:t>
            </a:r>
            <a:r>
              <a:rPr sz="2000" spc="-45" dirty="0">
                <a:cs typeface="Lucida Sans Unicode"/>
              </a:rPr>
              <a:t> </a:t>
            </a:r>
            <a:r>
              <a:rPr sz="2000" spc="5" dirty="0">
                <a:cs typeface="Lucida Sans Unicode"/>
              </a:rPr>
              <a:t>2023</a:t>
            </a:r>
            <a:r>
              <a:rPr sz="2000" spc="-45" dirty="0">
                <a:cs typeface="Lucida Sans Unicode"/>
              </a:rPr>
              <a:t> </a:t>
            </a:r>
            <a:r>
              <a:rPr sz="2000" dirty="0">
                <a:cs typeface="Lucida Sans Unicode"/>
              </a:rPr>
              <a:t>-</a:t>
            </a:r>
            <a:r>
              <a:rPr sz="2000" spc="5" dirty="0">
                <a:cs typeface="Lucida Sans Unicode"/>
              </a:rPr>
              <a:t> 2026</a:t>
            </a:r>
            <a:endParaRPr sz="2000" dirty="0">
              <a:cs typeface="Lucida Sans Unicode"/>
            </a:endParaRPr>
          </a:p>
          <a:p>
            <a:pPr marL="12700">
              <a:lnSpc>
                <a:spcPct val="100000"/>
              </a:lnSpc>
              <a:spcBef>
                <a:spcPts val="1440"/>
              </a:spcBef>
            </a:pPr>
            <a:r>
              <a:rPr sz="2000" spc="5" dirty="0">
                <a:cs typeface="Lucida Sans Unicode"/>
              </a:rPr>
              <a:t>Valoarea</a:t>
            </a:r>
            <a:r>
              <a:rPr sz="2000" spc="-40" dirty="0">
                <a:cs typeface="Lucida Sans Unicode"/>
              </a:rPr>
              <a:t> </a:t>
            </a:r>
            <a:r>
              <a:rPr sz="2000" dirty="0">
                <a:cs typeface="Lucida Sans Unicode"/>
              </a:rPr>
              <a:t>proiectului:</a:t>
            </a:r>
            <a:r>
              <a:rPr sz="2000" spc="-35" dirty="0">
                <a:cs typeface="Lucida Sans Unicode"/>
              </a:rPr>
              <a:t> </a:t>
            </a:r>
            <a:r>
              <a:rPr sz="2000" dirty="0">
                <a:cs typeface="Lucida Sans Unicode"/>
              </a:rPr>
              <a:t>1.100.000</a:t>
            </a:r>
            <a:r>
              <a:rPr sz="2000" spc="-40" dirty="0">
                <a:cs typeface="Lucida Sans Unicode"/>
              </a:rPr>
              <a:t> </a:t>
            </a:r>
            <a:r>
              <a:rPr sz="2000" spc="5" dirty="0">
                <a:cs typeface="Lucida Sans Unicode"/>
              </a:rPr>
              <a:t>lei</a:t>
            </a:r>
            <a:endParaRPr sz="2000" dirty="0">
              <a:cs typeface="Lucida Sans Unicode"/>
            </a:endParaRPr>
          </a:p>
        </p:txBody>
      </p:sp>
      <p:sp>
        <p:nvSpPr>
          <p:cNvPr id="14" name="object 4"/>
          <p:cNvSpPr txBox="1">
            <a:spLocks noGrp="1"/>
          </p:cNvSpPr>
          <p:nvPr>
            <p:ph type="ftr" sz="quarter" idx="5"/>
          </p:nvPr>
        </p:nvSpPr>
        <p:spPr>
          <a:xfrm>
            <a:off x="5854795" y="6531731"/>
            <a:ext cx="795654" cy="178254"/>
          </a:xfrm>
          <a:prstGeom prst="rect">
            <a:avLst/>
          </a:prstGeom>
        </p:spPr>
        <p:txBody>
          <a:bodyPr vert="horz" wrap="square" lIns="0" tIns="24130" rIns="0" bIns="0" rtlCol="0">
            <a:spAutoFit/>
          </a:bodyPr>
          <a:lstStyle/>
          <a:p>
            <a:pPr marL="12700">
              <a:lnSpc>
                <a:spcPct val="100000"/>
              </a:lnSpc>
              <a:spcBef>
                <a:spcPts val="190"/>
              </a:spcBef>
            </a:pPr>
            <a:r>
              <a:rPr spc="-10" dirty="0">
                <a:latin typeface="+mj-lt"/>
              </a:rPr>
              <a:t>SCDL</a:t>
            </a:r>
            <a:r>
              <a:rPr spc="-60" dirty="0">
                <a:latin typeface="+mj-lt"/>
              </a:rPr>
              <a:t> </a:t>
            </a:r>
            <a:r>
              <a:rPr spc="-5" dirty="0">
                <a:latin typeface="+mj-lt"/>
              </a:rPr>
              <a:t>BUZAU</a:t>
            </a:r>
          </a:p>
        </p:txBody>
      </p:sp>
      <p:sp>
        <p:nvSpPr>
          <p:cNvPr id="15" name="object 5"/>
          <p:cNvSpPr txBox="1">
            <a:spLocks noGrp="1"/>
          </p:cNvSpPr>
          <p:nvPr>
            <p:ph type="dt" sz="half" idx="6"/>
          </p:nvPr>
        </p:nvSpPr>
        <p:spPr>
          <a:xfrm>
            <a:off x="6805772" y="6532366"/>
            <a:ext cx="746125" cy="178254"/>
          </a:xfrm>
          <a:prstGeom prst="rect">
            <a:avLst/>
          </a:prstGeom>
        </p:spPr>
        <p:txBody>
          <a:bodyPr vert="horz" wrap="square" lIns="0" tIns="24130" rIns="0" bIns="0" rtlCol="0">
            <a:spAutoFit/>
          </a:bodyPr>
          <a:lstStyle/>
          <a:p>
            <a:pPr marL="12700">
              <a:lnSpc>
                <a:spcPct val="100000"/>
              </a:lnSpc>
              <a:spcBef>
                <a:spcPts val="190"/>
              </a:spcBef>
            </a:pPr>
            <a:r>
              <a:rPr lang="en-US" spc="-15" dirty="0" smtClean="0">
                <a:latin typeface="+mj-lt"/>
              </a:rPr>
              <a:t>30</a:t>
            </a:r>
            <a:r>
              <a:rPr spc="-10" dirty="0" smtClean="0">
                <a:latin typeface="+mj-lt"/>
              </a:rPr>
              <a:t>.</a:t>
            </a:r>
            <a:r>
              <a:rPr lang="ro-RO" spc="-15" dirty="0" smtClean="0">
                <a:latin typeface="+mj-lt"/>
              </a:rPr>
              <a:t>06</a:t>
            </a:r>
            <a:r>
              <a:rPr dirty="0" smtClean="0">
                <a:latin typeface="+mj-lt"/>
              </a:rPr>
              <a:t>.202</a:t>
            </a:r>
            <a:r>
              <a:rPr lang="ro-RO" dirty="0" smtClean="0">
                <a:latin typeface="+mj-lt"/>
              </a:rPr>
              <a:t>5</a:t>
            </a:r>
            <a:endParaRPr spc="-5" dirty="0">
              <a:latin typeface="+mj-lt"/>
            </a:endParaRPr>
          </a:p>
        </p:txBody>
      </p:sp>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533400"/>
            <a:ext cx="8534400" cy="923330"/>
          </a:xfrm>
          <a:prstGeom prst="rect">
            <a:avLst/>
          </a:prstGeom>
        </p:spPr>
        <p:txBody>
          <a:bodyPr wrap="square">
            <a:spAutoFit/>
          </a:bodyPr>
          <a:lstStyle/>
          <a:p>
            <a:r>
              <a:rPr lang="en-US" dirty="0" smtClean="0"/>
              <a:t>      </a:t>
            </a:r>
            <a:r>
              <a:rPr lang="ro-RO" dirty="0" smtClean="0"/>
              <a:t>Pregătirea </a:t>
            </a:r>
            <a:r>
              <a:rPr lang="ro-RO" dirty="0"/>
              <a:t>terenului în sera experimentală s-a realizat conform tehnologiei clasice, prin afânarea solului la o adâncime de 15–20 cm, utilizând motocultorul și freza (Figura </a:t>
            </a:r>
            <a:r>
              <a:rPr lang="en-US" dirty="0"/>
              <a:t>8</a:t>
            </a:r>
            <a:r>
              <a:rPr lang="ro-RO" dirty="0" smtClean="0"/>
              <a:t>). </a:t>
            </a:r>
            <a:r>
              <a:rPr lang="ro-RO" dirty="0"/>
              <a:t>Ulterior, a fost realizată plantarea soiului de tomate cherry </a:t>
            </a:r>
            <a:r>
              <a:rPr lang="en-US" dirty="0" err="1" smtClean="0"/>
              <a:t>Carisma</a:t>
            </a:r>
            <a:r>
              <a:rPr lang="ro-RO" dirty="0" smtClean="0"/>
              <a:t>.</a:t>
            </a:r>
            <a:endParaRPr lang="en-US" dirty="0"/>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1295400" y="2133600"/>
            <a:ext cx="2133600" cy="2743200"/>
          </a:xfrm>
          <a:prstGeom prst="rect">
            <a:avLst/>
          </a:prstGeom>
        </p:spPr>
      </p:pic>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3581400" y="2133600"/>
            <a:ext cx="3440430" cy="2737803"/>
          </a:xfrm>
          <a:prstGeom prst="rect">
            <a:avLst/>
          </a:prstGeom>
        </p:spPr>
      </p:pic>
      <p:sp>
        <p:nvSpPr>
          <p:cNvPr id="5" name="Rectangle 4"/>
          <p:cNvSpPr/>
          <p:nvPr/>
        </p:nvSpPr>
        <p:spPr>
          <a:xfrm>
            <a:off x="1295400" y="4953000"/>
            <a:ext cx="5726430" cy="338554"/>
          </a:xfrm>
          <a:prstGeom prst="rect">
            <a:avLst/>
          </a:prstGeom>
        </p:spPr>
        <p:txBody>
          <a:bodyPr wrap="square">
            <a:spAutoFit/>
          </a:bodyPr>
          <a:lstStyle/>
          <a:p>
            <a:pPr algn="ctr"/>
            <a:r>
              <a:rPr lang="ro-RO" sz="1600" i="1" dirty="0"/>
              <a:t> Figura </a:t>
            </a:r>
            <a:r>
              <a:rPr lang="en-US" sz="1600" i="1" dirty="0"/>
              <a:t>8</a:t>
            </a:r>
            <a:r>
              <a:rPr lang="ro-RO" sz="1600" i="1" dirty="0" smtClean="0"/>
              <a:t>. </a:t>
            </a:r>
            <a:r>
              <a:rPr lang="ro-RO" sz="1600" i="1" dirty="0"/>
              <a:t>Aspect de la pregătirea terenului din seră</a:t>
            </a:r>
            <a:endParaRPr lang="en-US" sz="1600" dirty="0"/>
          </a:p>
        </p:txBody>
      </p:sp>
    </p:spTree>
    <p:extLst>
      <p:ext uri="{BB962C8B-B14F-4D97-AF65-F5344CB8AC3E}">
        <p14:creationId xmlns:p14="http://schemas.microsoft.com/office/powerpoint/2010/main" val="1033783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416320"/>
          </a:xfrm>
          <a:prstGeom prst="rect">
            <a:avLst/>
          </a:prstGeom>
        </p:spPr>
        <p:txBody>
          <a:bodyPr wrap="square">
            <a:spAutoFit/>
          </a:bodyPr>
          <a:lstStyle/>
          <a:p>
            <a:r>
              <a:rPr lang="en-US" dirty="0"/>
              <a:t> </a:t>
            </a:r>
            <a:r>
              <a:rPr lang="en-US" dirty="0" smtClean="0"/>
              <a:t>    </a:t>
            </a:r>
          </a:p>
          <a:p>
            <a:r>
              <a:rPr lang="en-US" dirty="0"/>
              <a:t> </a:t>
            </a:r>
            <a:r>
              <a:rPr lang="en-US" dirty="0" smtClean="0"/>
              <a:t>    </a:t>
            </a:r>
            <a:r>
              <a:rPr lang="ro-RO" dirty="0" smtClean="0"/>
              <a:t>Înființarea </a:t>
            </a:r>
            <a:r>
              <a:rPr lang="ro-RO" dirty="0"/>
              <a:t>culturii de tomate cu materialul biologic selectat, soiuri de tomate cu creștere nedeterminată, în sistem palisat, s-a efectuat începând cu data de 29.04.2025 în solarul tip industrial,  in sera  a fost folosit soiul de tomate cherry </a:t>
            </a:r>
            <a:r>
              <a:rPr lang="ro-RO" dirty="0" smtClean="0"/>
              <a:t>C</a:t>
            </a:r>
            <a:r>
              <a:rPr lang="en-US" dirty="0" err="1" smtClean="0"/>
              <a:t>arisma</a:t>
            </a:r>
            <a:r>
              <a:rPr lang="ro-RO" dirty="0" smtClean="0"/>
              <a:t> </a:t>
            </a:r>
            <a:r>
              <a:rPr lang="ro-RO" dirty="0"/>
              <a:t>plantat in data de 10.05.2025 iar in solar tip NaanDanJain  a fost plantată o colectie de tomate in data de 03.04.2024.</a:t>
            </a:r>
            <a:endParaRPr lang="en-US" dirty="0"/>
          </a:p>
          <a:p>
            <a:endParaRPr lang="en-US" dirty="0" smtClean="0"/>
          </a:p>
          <a:p>
            <a:r>
              <a:rPr lang="en-US" dirty="0"/>
              <a:t> </a:t>
            </a:r>
            <a:r>
              <a:rPr lang="en-US" dirty="0" smtClean="0"/>
              <a:t>     </a:t>
            </a:r>
            <a:r>
              <a:rPr lang="ro-RO" dirty="0" smtClean="0"/>
              <a:t>Material </a:t>
            </a:r>
            <a:r>
              <a:rPr lang="ro-RO" dirty="0"/>
              <a:t>biologic utilizat în experimentare a fost constituit din soiul de tomate Andrada (tip Inimă de Bou ), soiul de tomate chery </a:t>
            </a:r>
            <a:r>
              <a:rPr lang="ro-RO" dirty="0" smtClean="0"/>
              <a:t>C</a:t>
            </a:r>
            <a:r>
              <a:rPr lang="en-US" dirty="0" err="1" smtClean="0"/>
              <a:t>arisma</a:t>
            </a:r>
            <a:r>
              <a:rPr lang="en-US" dirty="0" smtClean="0"/>
              <a:t> </a:t>
            </a:r>
            <a:r>
              <a:rPr lang="ro-RO" dirty="0" smtClean="0"/>
              <a:t>, </a:t>
            </a:r>
            <a:r>
              <a:rPr lang="ro-RO" dirty="0"/>
              <a:t>soiul  de tomate Siriana  și o colecțe de tomate din portofoliul Laboratorului de Ameliorare. Înființarea culturii de tomate utilizând material biologic selectat (constând în soiuri cu creștere nedeterminată, cultivate în sistem palisat) a început la data de 29.04.2025, în solarul de tip industrial, la data de 10.05.2025 în seră, iar în solarul de tip NaanDanJain, la data de 03.04.2024, a fost înființată o colecția de tomate</a:t>
            </a:r>
            <a:endParaRPr lang="en-US" dirty="0"/>
          </a:p>
        </p:txBody>
      </p:sp>
      <p:sp>
        <p:nvSpPr>
          <p:cNvPr id="3" name="Rectangle 2"/>
          <p:cNvSpPr/>
          <p:nvPr/>
        </p:nvSpPr>
        <p:spPr>
          <a:xfrm>
            <a:off x="190500" y="3406795"/>
            <a:ext cx="8763000" cy="1477328"/>
          </a:xfrm>
          <a:prstGeom prst="rect">
            <a:avLst/>
          </a:prstGeom>
        </p:spPr>
        <p:txBody>
          <a:bodyPr wrap="square">
            <a:spAutoFit/>
          </a:bodyPr>
          <a:lstStyle/>
          <a:p>
            <a:r>
              <a:rPr lang="en-US" dirty="0" smtClean="0"/>
              <a:t>      </a:t>
            </a:r>
            <a:r>
              <a:rPr lang="ro-RO" dirty="0" smtClean="0"/>
              <a:t>Pregătirea </a:t>
            </a:r>
            <a:r>
              <a:rPr lang="ro-RO" dirty="0"/>
              <a:t>spațiilor protejate a variat, întrucât în fiecare dintre acestea au fost aplicate lucrări tehnologice specifice pregătirii terenului, adaptate caracteristicilor fiecărui tip de spațiu. Schema de plantare folosita in cadrul proiectului a fost realizată în benzi/ rânduri duble, cu distanta de 60-70 cm între rânduri și 120 cm între benzi, 35-40 cm între plante pe rând în toate tipurile de spații protejate (Figura </a:t>
            </a:r>
            <a:r>
              <a:rPr lang="en-US" dirty="0"/>
              <a:t>9</a:t>
            </a:r>
            <a:r>
              <a:rPr lang="ro-RO" dirty="0" smtClean="0"/>
              <a:t>). </a:t>
            </a:r>
            <a:endParaRPr lang="en-US" dirty="0"/>
          </a:p>
        </p:txBody>
      </p:sp>
    </p:spTree>
    <p:extLst>
      <p:ext uri="{BB962C8B-B14F-4D97-AF65-F5344CB8AC3E}">
        <p14:creationId xmlns:p14="http://schemas.microsoft.com/office/powerpoint/2010/main" val="3485070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mirea\Downloads\WhatsApp Image 2024-07-09 at 15.17.17.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838200"/>
            <a:ext cx="6366510" cy="3657600"/>
          </a:xfrm>
          <a:prstGeom prst="rect">
            <a:avLst/>
          </a:prstGeom>
          <a:noFill/>
          <a:ln>
            <a:noFill/>
          </a:ln>
        </p:spPr>
      </p:pic>
      <p:sp>
        <p:nvSpPr>
          <p:cNvPr id="3" name="Rectangle 2"/>
          <p:cNvSpPr/>
          <p:nvPr/>
        </p:nvSpPr>
        <p:spPr>
          <a:xfrm>
            <a:off x="363855" y="4800600"/>
            <a:ext cx="8839200" cy="369332"/>
          </a:xfrm>
          <a:prstGeom prst="rect">
            <a:avLst/>
          </a:prstGeom>
        </p:spPr>
        <p:txBody>
          <a:bodyPr wrap="square">
            <a:spAutoFit/>
          </a:bodyPr>
          <a:lstStyle/>
          <a:p>
            <a:pPr algn="ctr"/>
            <a:r>
              <a:rPr lang="ro-RO" i="1" dirty="0"/>
              <a:t>Figura </a:t>
            </a:r>
            <a:r>
              <a:rPr lang="en-US" i="1" dirty="0"/>
              <a:t>9</a:t>
            </a:r>
            <a:r>
              <a:rPr lang="ro-RO" i="1" dirty="0" smtClean="0"/>
              <a:t>. </a:t>
            </a:r>
            <a:r>
              <a:rPr lang="ro-RO" i="1" dirty="0"/>
              <a:t>Schema de plantare folosită in cadrul Proiectului ADER 6.3.</a:t>
            </a:r>
            <a:endParaRPr lang="en-US" dirty="0"/>
          </a:p>
        </p:txBody>
      </p:sp>
    </p:spTree>
    <p:extLst>
      <p:ext uri="{BB962C8B-B14F-4D97-AF65-F5344CB8AC3E}">
        <p14:creationId xmlns:p14="http://schemas.microsoft.com/office/powerpoint/2010/main" val="3697130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0025" y="228600"/>
            <a:ext cx="8763000" cy="1815882"/>
          </a:xfrm>
          <a:prstGeom prst="rect">
            <a:avLst/>
          </a:prstGeom>
        </p:spPr>
        <p:txBody>
          <a:bodyPr wrap="square">
            <a:spAutoFit/>
          </a:bodyPr>
          <a:lstStyle/>
          <a:p>
            <a:r>
              <a:rPr lang="en-US" sz="1600" dirty="0" smtClean="0"/>
              <a:t>      </a:t>
            </a:r>
            <a:r>
              <a:rPr lang="vi-VN" sz="1600" dirty="0" smtClean="0"/>
              <a:t>În </a:t>
            </a:r>
            <a:r>
              <a:rPr lang="vi-VN" sz="1600" dirty="0"/>
              <a:t>cadrul experimentului desfășurat, distanța de plantare utilizată a fost de 35–50 cm între plante pe rând și 90–120 cm între rânduri, parametri care permit o dezvoltare aeriană optimă a plantelor, precum și o bună circulație a aerului și acces facil pentru lucrările de întreținere.</a:t>
            </a:r>
          </a:p>
          <a:p>
            <a:r>
              <a:rPr lang="en-US" sz="1600" dirty="0" smtClean="0"/>
              <a:t>       </a:t>
            </a:r>
            <a:r>
              <a:rPr lang="vi-VN" sz="1600" dirty="0" smtClean="0"/>
              <a:t>Anterior </a:t>
            </a:r>
            <a:r>
              <a:rPr lang="vi-VN" sz="1600" dirty="0"/>
              <a:t>plantării, pe rândul destinat răsadurilor s-a administrat un îngrășământ organic sub formă de gunoi de pasăre peletizat, cu rol de a îmbunătăți fertilitatea solului, de a asigura un aport echilibrat de macro- și microelemente nutritive (azot, fosfor, potasiu, calciu, magneziu, etc.) și de a stimula dezvoltarea radiculară în fazele timpurii ale vegetației (Figura </a:t>
            </a:r>
            <a:r>
              <a:rPr lang="vi-VN" sz="1600" dirty="0" smtClean="0"/>
              <a:t>1</a:t>
            </a:r>
            <a:r>
              <a:rPr lang="en-US" sz="1600" dirty="0" smtClean="0"/>
              <a:t>0</a:t>
            </a:r>
            <a:r>
              <a:rPr lang="vi-VN" sz="1600" dirty="0" smtClean="0"/>
              <a:t>).</a:t>
            </a:r>
            <a:r>
              <a:rPr lang="vi-VN" sz="1600" dirty="0"/>
              <a:t>	</a:t>
            </a: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533400" y="2219008"/>
            <a:ext cx="2310130" cy="2499678"/>
          </a:xfrm>
          <a:prstGeom prst="rect">
            <a:avLst/>
          </a:prstGeom>
        </p:spPr>
      </p:pic>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3276600" y="2243773"/>
            <a:ext cx="2184400" cy="2474913"/>
          </a:xfrm>
          <a:prstGeom prst="rect">
            <a:avLst/>
          </a:prstGeom>
        </p:spPr>
      </p:pic>
      <p:pic>
        <p:nvPicPr>
          <p:cNvPr id="5" name="Picture 4"/>
          <p:cNvPicPr/>
          <p:nvPr/>
        </p:nvPicPr>
        <p:blipFill>
          <a:blip r:embed="rId4" cstate="print">
            <a:extLst>
              <a:ext uri="{28A0092B-C50C-407E-A947-70E740481C1C}">
                <a14:useLocalDpi xmlns:a14="http://schemas.microsoft.com/office/drawing/2010/main" val="0"/>
              </a:ext>
            </a:extLst>
          </a:blip>
          <a:stretch>
            <a:fillRect/>
          </a:stretch>
        </p:blipFill>
        <p:spPr>
          <a:xfrm>
            <a:off x="5791200" y="2238058"/>
            <a:ext cx="2430780" cy="2480628"/>
          </a:xfrm>
          <a:prstGeom prst="rect">
            <a:avLst/>
          </a:prstGeom>
        </p:spPr>
      </p:pic>
      <p:sp>
        <p:nvSpPr>
          <p:cNvPr id="6" name="Rectangle 5"/>
          <p:cNvSpPr/>
          <p:nvPr/>
        </p:nvSpPr>
        <p:spPr>
          <a:xfrm>
            <a:off x="542925" y="4718686"/>
            <a:ext cx="7688580" cy="338554"/>
          </a:xfrm>
          <a:prstGeom prst="rect">
            <a:avLst/>
          </a:prstGeom>
        </p:spPr>
        <p:txBody>
          <a:bodyPr wrap="square">
            <a:spAutoFit/>
          </a:bodyPr>
          <a:lstStyle/>
          <a:p>
            <a:pPr algn="ctr"/>
            <a:r>
              <a:rPr lang="ro-RO" sz="1600" i="1" dirty="0"/>
              <a:t>Figura </a:t>
            </a:r>
            <a:r>
              <a:rPr lang="ro-RO" sz="1600" i="1" dirty="0" smtClean="0"/>
              <a:t>1</a:t>
            </a:r>
            <a:r>
              <a:rPr lang="en-US" sz="1600" i="1" dirty="0" smtClean="0"/>
              <a:t>0</a:t>
            </a:r>
            <a:r>
              <a:rPr lang="ro-RO" sz="1600" i="1" dirty="0" smtClean="0"/>
              <a:t>. </a:t>
            </a:r>
            <a:r>
              <a:rPr lang="ro-RO" sz="1600" i="1" dirty="0"/>
              <a:t>Aspecte de la momentul înființării culturii de tomate în solarul tip industrial</a:t>
            </a:r>
            <a:endParaRPr lang="en-US" sz="1600" dirty="0"/>
          </a:p>
        </p:txBody>
      </p:sp>
    </p:spTree>
    <p:extLst>
      <p:ext uri="{BB962C8B-B14F-4D97-AF65-F5344CB8AC3E}">
        <p14:creationId xmlns:p14="http://schemas.microsoft.com/office/powerpoint/2010/main" val="148689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533400" y="561974"/>
            <a:ext cx="2168525" cy="3400425"/>
          </a:xfrm>
          <a:prstGeom prst="rect">
            <a:avLst/>
          </a:prstGeom>
        </p:spPr>
      </p:pic>
      <p:pic>
        <p:nvPicPr>
          <p:cNvPr id="3" name="Picture 2"/>
          <p:cNvPicPr/>
          <p:nvPr/>
        </p:nvPicPr>
        <p:blipFill>
          <a:blip r:embed="rId3" cstate="print">
            <a:extLst>
              <a:ext uri="{28A0092B-C50C-407E-A947-70E740481C1C}">
                <a14:useLocalDpi xmlns:a14="http://schemas.microsoft.com/office/drawing/2010/main" val="0"/>
              </a:ext>
            </a:extLst>
          </a:blip>
          <a:stretch>
            <a:fillRect/>
          </a:stretch>
        </p:blipFill>
        <p:spPr>
          <a:xfrm>
            <a:off x="2895600" y="561975"/>
            <a:ext cx="2362200" cy="3400424"/>
          </a:xfrm>
          <a:prstGeom prst="rect">
            <a:avLst/>
          </a:prstGeom>
        </p:spPr>
      </p:pic>
      <p:pic>
        <p:nvPicPr>
          <p:cNvPr id="4" name="Picture 3"/>
          <p:cNvPicPr/>
          <p:nvPr/>
        </p:nvPicPr>
        <p:blipFill>
          <a:blip r:embed="rId4" cstate="print">
            <a:extLst>
              <a:ext uri="{28A0092B-C50C-407E-A947-70E740481C1C}">
                <a14:useLocalDpi xmlns:a14="http://schemas.microsoft.com/office/drawing/2010/main" val="0"/>
              </a:ext>
            </a:extLst>
          </a:blip>
          <a:stretch>
            <a:fillRect/>
          </a:stretch>
        </p:blipFill>
        <p:spPr>
          <a:xfrm>
            <a:off x="5486400" y="561974"/>
            <a:ext cx="3352800" cy="3353434"/>
          </a:xfrm>
          <a:prstGeom prst="rect">
            <a:avLst/>
          </a:prstGeom>
        </p:spPr>
      </p:pic>
      <p:sp>
        <p:nvSpPr>
          <p:cNvPr id="5" name="Rectangle 4"/>
          <p:cNvSpPr/>
          <p:nvPr/>
        </p:nvSpPr>
        <p:spPr>
          <a:xfrm>
            <a:off x="533400" y="4126468"/>
            <a:ext cx="8305800" cy="369332"/>
          </a:xfrm>
          <a:prstGeom prst="rect">
            <a:avLst/>
          </a:prstGeom>
        </p:spPr>
        <p:txBody>
          <a:bodyPr wrap="square">
            <a:spAutoFit/>
          </a:bodyPr>
          <a:lstStyle/>
          <a:p>
            <a:pPr algn="ctr"/>
            <a:r>
              <a:rPr lang="ro-RO" i="1" dirty="0"/>
              <a:t>Figura </a:t>
            </a:r>
            <a:r>
              <a:rPr lang="ro-RO" i="1" dirty="0" smtClean="0"/>
              <a:t>1</a:t>
            </a:r>
            <a:r>
              <a:rPr lang="en-US" i="1" dirty="0" smtClean="0"/>
              <a:t>1</a:t>
            </a:r>
            <a:r>
              <a:rPr lang="ro-RO" i="1" dirty="0" smtClean="0"/>
              <a:t>. </a:t>
            </a:r>
            <a:r>
              <a:rPr lang="ro-RO" i="1" dirty="0"/>
              <a:t>Aspecte de la momentul înființării culturii de tomate în sera SCDL Buzau</a:t>
            </a:r>
            <a:endParaRPr lang="en-US" dirty="0"/>
          </a:p>
        </p:txBody>
      </p:sp>
    </p:spTree>
    <p:extLst>
      <p:ext uri="{BB962C8B-B14F-4D97-AF65-F5344CB8AC3E}">
        <p14:creationId xmlns:p14="http://schemas.microsoft.com/office/powerpoint/2010/main" val="28324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685800"/>
            <a:ext cx="8382000" cy="1323439"/>
          </a:xfrm>
          <a:prstGeom prst="rect">
            <a:avLst/>
          </a:prstGeom>
        </p:spPr>
        <p:txBody>
          <a:bodyPr wrap="square">
            <a:spAutoFit/>
          </a:bodyPr>
          <a:lstStyle/>
          <a:p>
            <a:r>
              <a:rPr lang="en-US" sz="1600" dirty="0" smtClean="0"/>
              <a:t>     </a:t>
            </a:r>
            <a:r>
              <a:rPr lang="ro-RO" sz="1600" dirty="0" smtClean="0"/>
              <a:t>Pentru </a:t>
            </a:r>
            <a:r>
              <a:rPr lang="ro-RO" sz="1600" dirty="0"/>
              <a:t>a asigura o dezvoltare armonioasă a plantelor și o fructificare optimă, cultura de tomate necesită aplicarea unor lucrări de îngrijire specifice pe parcursul perioadei de vegetație. În cadrul experimentului desfășurat, s-au efectuat următoarele intervenții </a:t>
            </a:r>
            <a:r>
              <a:rPr lang="ro-RO" sz="1600" dirty="0" smtClean="0"/>
              <a:t>agrotehnice:</a:t>
            </a:r>
            <a:r>
              <a:rPr lang="en-US" sz="1600" dirty="0"/>
              <a:t> p</a:t>
            </a:r>
            <a:r>
              <a:rPr lang="ro-RO" sz="1600" dirty="0" smtClean="0"/>
              <a:t>alisarea </a:t>
            </a:r>
            <a:r>
              <a:rPr lang="ro-RO" sz="1600" dirty="0"/>
              <a:t>tomatelor </a:t>
            </a:r>
            <a:r>
              <a:rPr lang="en-US" sz="1600" dirty="0" smtClean="0"/>
              <a:t>,</a:t>
            </a:r>
            <a:r>
              <a:rPr lang="en-US" sz="1600" dirty="0"/>
              <a:t>c</a:t>
            </a:r>
            <a:r>
              <a:rPr lang="ro-RO" sz="1600" dirty="0" smtClean="0"/>
              <a:t>opilirea </a:t>
            </a:r>
            <a:r>
              <a:rPr lang="ro-RO" sz="1600" dirty="0"/>
              <a:t>tomatelor </a:t>
            </a:r>
            <a:r>
              <a:rPr lang="en-US" sz="1600" dirty="0" smtClean="0"/>
              <a:t>, </a:t>
            </a:r>
            <a:r>
              <a:rPr lang="en-US" sz="1600" dirty="0"/>
              <a:t>d</a:t>
            </a:r>
            <a:r>
              <a:rPr lang="ro-RO" sz="1600" dirty="0" smtClean="0"/>
              <a:t>efolierea tomatelor</a:t>
            </a:r>
            <a:r>
              <a:rPr lang="en-US" sz="1600" dirty="0" smtClean="0"/>
              <a:t> </a:t>
            </a:r>
            <a:r>
              <a:rPr lang="en-US" sz="1600" dirty="0" err="1" smtClean="0"/>
              <a:t>sa</a:t>
            </a:r>
            <a:r>
              <a:rPr lang="en-US" sz="1600" dirty="0" smtClean="0"/>
              <a:t> </a:t>
            </a:r>
            <a:r>
              <a:rPr lang="en-US" sz="1600" dirty="0" err="1" smtClean="0"/>
              <a:t>facut</a:t>
            </a:r>
            <a:r>
              <a:rPr lang="en-US" sz="1600" dirty="0" smtClean="0"/>
              <a:t> in </a:t>
            </a:r>
            <a:r>
              <a:rPr lang="en-US" sz="1600" dirty="0" err="1" smtClean="0"/>
              <a:t>momentul</a:t>
            </a:r>
            <a:r>
              <a:rPr lang="en-US" sz="1600" dirty="0" smtClean="0"/>
              <a:t> in care se format </a:t>
            </a:r>
            <a:r>
              <a:rPr lang="en-US" sz="1600" dirty="0" err="1" smtClean="0"/>
              <a:t>primele</a:t>
            </a:r>
            <a:r>
              <a:rPr lang="en-US" sz="1600" dirty="0" smtClean="0"/>
              <a:t> </a:t>
            </a:r>
            <a:r>
              <a:rPr lang="en-US" sz="1600" dirty="0" err="1" smtClean="0"/>
              <a:t>fructe</a:t>
            </a:r>
            <a:r>
              <a:rPr lang="en-US" sz="1600" dirty="0" smtClean="0"/>
              <a:t> de </a:t>
            </a:r>
            <a:r>
              <a:rPr lang="en-US" sz="1600" dirty="0" err="1" smtClean="0"/>
              <a:t>tomate</a:t>
            </a:r>
            <a:r>
              <a:rPr lang="ro-RO" sz="1600" dirty="0" smtClean="0"/>
              <a:t> </a:t>
            </a:r>
            <a:r>
              <a:rPr lang="en-US" sz="1600" dirty="0" smtClean="0"/>
              <a:t> </a:t>
            </a:r>
            <a:r>
              <a:rPr lang="en-US" sz="1600" dirty="0" err="1" smtClean="0"/>
              <a:t>si</a:t>
            </a:r>
            <a:r>
              <a:rPr lang="en-US" sz="1600" dirty="0" smtClean="0"/>
              <a:t> </a:t>
            </a:r>
            <a:r>
              <a:rPr lang="en-US" sz="1600" dirty="0"/>
              <a:t>c</a:t>
            </a:r>
            <a:r>
              <a:rPr lang="ro-RO" sz="1600" dirty="0" smtClean="0"/>
              <a:t>arnirea</a:t>
            </a:r>
            <a:r>
              <a:rPr lang="en-US" sz="1600" dirty="0" smtClean="0"/>
              <a:t> s-a </a:t>
            </a:r>
            <a:r>
              <a:rPr lang="en-US" sz="1600" dirty="0" err="1" smtClean="0"/>
              <a:t>efectuat</a:t>
            </a:r>
            <a:r>
              <a:rPr lang="en-US" sz="1600" dirty="0" smtClean="0"/>
              <a:t>  </a:t>
            </a:r>
            <a:r>
              <a:rPr lang="en-US" sz="1600" dirty="0" err="1" smtClean="0"/>
              <a:t>dupa</a:t>
            </a:r>
            <a:r>
              <a:rPr lang="en-US" sz="1600" dirty="0" smtClean="0"/>
              <a:t> </a:t>
            </a:r>
            <a:r>
              <a:rPr lang="en-US" sz="1600" dirty="0" err="1" smtClean="0"/>
              <a:t>formarea</a:t>
            </a:r>
            <a:r>
              <a:rPr lang="en-US" sz="1600" dirty="0" smtClean="0"/>
              <a:t> </a:t>
            </a:r>
            <a:r>
              <a:rPr lang="en-US" sz="1600" dirty="0" err="1" smtClean="0"/>
              <a:t>etajului</a:t>
            </a:r>
            <a:r>
              <a:rPr lang="en-US" sz="1600" dirty="0" smtClean="0"/>
              <a:t> 5 .</a:t>
            </a:r>
            <a:endParaRPr lang="en-US" sz="16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2214562"/>
            <a:ext cx="2819400" cy="3438525"/>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200" y="2214562"/>
            <a:ext cx="3352800" cy="3438525"/>
          </a:xfrm>
          <a:prstGeom prst="rect">
            <a:avLst/>
          </a:prstGeom>
        </p:spPr>
      </p:pic>
      <p:sp>
        <p:nvSpPr>
          <p:cNvPr id="5" name="Rectangle 4"/>
          <p:cNvSpPr/>
          <p:nvPr/>
        </p:nvSpPr>
        <p:spPr>
          <a:xfrm>
            <a:off x="1219200" y="5867400"/>
            <a:ext cx="6553200" cy="584775"/>
          </a:xfrm>
          <a:prstGeom prst="rect">
            <a:avLst/>
          </a:prstGeom>
        </p:spPr>
        <p:txBody>
          <a:bodyPr wrap="square">
            <a:spAutoFit/>
          </a:bodyPr>
          <a:lstStyle/>
          <a:p>
            <a:pPr algn="ctr"/>
            <a:r>
              <a:rPr lang="ro-RO" sz="1600" i="1" dirty="0"/>
              <a:t>Figura </a:t>
            </a:r>
            <a:r>
              <a:rPr lang="ro-RO" sz="1600" i="1" dirty="0" smtClean="0"/>
              <a:t>1</a:t>
            </a:r>
            <a:r>
              <a:rPr lang="en-US" sz="1600" i="1" dirty="0" smtClean="0"/>
              <a:t>2</a:t>
            </a:r>
            <a:r>
              <a:rPr lang="ro-RO" sz="1600" i="1" dirty="0" smtClean="0"/>
              <a:t>. </a:t>
            </a:r>
            <a:r>
              <a:rPr lang="en-US" sz="1600" i="1" dirty="0" err="1" smtClean="0"/>
              <a:t>Lucrari</a:t>
            </a:r>
            <a:r>
              <a:rPr lang="en-US" sz="1600" i="1" dirty="0" smtClean="0"/>
              <a:t> de </a:t>
            </a:r>
            <a:r>
              <a:rPr lang="en-US" sz="1600" i="1" dirty="0" err="1" smtClean="0"/>
              <a:t>ingrijire</a:t>
            </a:r>
            <a:r>
              <a:rPr lang="en-US" sz="1600" i="1" dirty="0" smtClean="0"/>
              <a:t> in </a:t>
            </a:r>
            <a:r>
              <a:rPr lang="en-US" sz="1600" i="1" dirty="0" err="1" smtClean="0"/>
              <a:t>cultura</a:t>
            </a:r>
            <a:r>
              <a:rPr lang="en-US" sz="1600" i="1" dirty="0" smtClean="0"/>
              <a:t> de </a:t>
            </a:r>
            <a:r>
              <a:rPr lang="ro-RO" sz="1600" i="1" dirty="0" smtClean="0"/>
              <a:t>tomate</a:t>
            </a:r>
            <a:r>
              <a:rPr lang="en-US" sz="1600" i="1" dirty="0" smtClean="0"/>
              <a:t> ( </a:t>
            </a:r>
            <a:r>
              <a:rPr lang="en-US" sz="1600" i="1" dirty="0" err="1" smtClean="0"/>
              <a:t>Lucrarea</a:t>
            </a:r>
            <a:r>
              <a:rPr lang="en-US" sz="1600" i="1" dirty="0" smtClean="0"/>
              <a:t> de </a:t>
            </a:r>
            <a:r>
              <a:rPr lang="en-US" sz="1600" i="1" dirty="0" err="1" smtClean="0"/>
              <a:t>copilire</a:t>
            </a:r>
            <a:r>
              <a:rPr lang="en-US" sz="1600" i="1" dirty="0" smtClean="0"/>
              <a:t> </a:t>
            </a:r>
            <a:r>
              <a:rPr lang="en-US" sz="1600" i="1" dirty="0" err="1" smtClean="0"/>
              <a:t>si</a:t>
            </a:r>
            <a:r>
              <a:rPr lang="en-US" sz="1600" i="1" dirty="0" smtClean="0"/>
              <a:t> </a:t>
            </a:r>
            <a:r>
              <a:rPr lang="en-US" sz="1600" i="1" dirty="0" err="1" smtClean="0"/>
              <a:t>defoliere</a:t>
            </a:r>
            <a:r>
              <a:rPr lang="en-US" sz="1600" i="1" dirty="0" smtClean="0"/>
              <a:t>)</a:t>
            </a:r>
            <a:r>
              <a:rPr lang="ro-RO" sz="1600" i="1" dirty="0" smtClean="0"/>
              <a:t> </a:t>
            </a:r>
            <a:endParaRPr lang="en-US" sz="1600" dirty="0"/>
          </a:p>
        </p:txBody>
      </p:sp>
    </p:spTree>
    <p:extLst>
      <p:ext uri="{BB962C8B-B14F-4D97-AF65-F5344CB8AC3E}">
        <p14:creationId xmlns:p14="http://schemas.microsoft.com/office/powerpoint/2010/main" val="2804443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610600" cy="1107996"/>
          </a:xfrm>
          <a:prstGeom prst="rect">
            <a:avLst/>
          </a:prstGeom>
        </p:spPr>
        <p:txBody>
          <a:bodyPr wrap="square">
            <a:spAutoFit/>
          </a:bodyPr>
          <a:lstStyle/>
          <a:p>
            <a:r>
              <a:rPr lang="ro-RO" dirty="0" smtClean="0"/>
              <a:t>      </a:t>
            </a:r>
            <a:r>
              <a:rPr lang="x-none" sz="1600" smtClean="0"/>
              <a:t>Pe </a:t>
            </a:r>
            <a:r>
              <a:rPr lang="x-none" sz="1600"/>
              <a:t>perioada de ciclului de vegetație al </a:t>
            </a:r>
            <a:r>
              <a:rPr lang="x-none" sz="1600" smtClean="0"/>
              <a:t>plantelor</a:t>
            </a:r>
            <a:r>
              <a:rPr lang="ro-RO" sz="1600" dirty="0" smtClean="0"/>
              <a:t> pana la ora actualăl </a:t>
            </a:r>
            <a:r>
              <a:rPr lang="x-none" sz="1600" smtClean="0"/>
              <a:t>, </a:t>
            </a:r>
            <a:r>
              <a:rPr lang="x-none" sz="1600"/>
              <a:t>s-au efectuat o serie de tratamente cu substanțe ecologice și chimice, conform tabelului </a:t>
            </a:r>
            <a:r>
              <a:rPr lang="ro-RO" sz="1600" dirty="0"/>
              <a:t>4</a:t>
            </a:r>
            <a:r>
              <a:rPr lang="en-US" sz="1600" dirty="0" smtClean="0"/>
              <a:t> in </a:t>
            </a:r>
            <a:r>
              <a:rPr lang="en-US" sz="1600" dirty="0" err="1" smtClean="0"/>
              <a:t>solarul</a:t>
            </a:r>
            <a:r>
              <a:rPr lang="en-US" sz="1600" dirty="0" smtClean="0"/>
              <a:t> mare de tip industrial , </a:t>
            </a:r>
            <a:r>
              <a:rPr lang="en-US" sz="1600" dirty="0" err="1" smtClean="0"/>
              <a:t>iar</a:t>
            </a:r>
            <a:r>
              <a:rPr lang="en-US" sz="1600" dirty="0" smtClean="0"/>
              <a:t> in </a:t>
            </a:r>
            <a:r>
              <a:rPr lang="en-US" sz="1600" dirty="0" err="1" smtClean="0"/>
              <a:t>ser</a:t>
            </a:r>
            <a:r>
              <a:rPr lang="ro-RO" sz="1600" dirty="0" smtClean="0"/>
              <a:t>ă s-au efectuat tratamente conventionale clasice pentru  a putea observa diferenta intre tratamente.</a:t>
            </a:r>
            <a:endParaRPr lang="en-US" sz="1600" dirty="0"/>
          </a:p>
        </p:txBody>
      </p:sp>
      <p:pic>
        <p:nvPicPr>
          <p:cNvPr id="102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0025" y="1905000"/>
            <a:ext cx="8639175" cy="379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371599" y="1505129"/>
            <a:ext cx="6781799" cy="338554"/>
          </a:xfrm>
          <a:prstGeom prst="rect">
            <a:avLst/>
          </a:prstGeom>
        </p:spPr>
        <p:txBody>
          <a:bodyPr wrap="square">
            <a:spAutoFit/>
          </a:bodyPr>
          <a:lstStyle/>
          <a:p>
            <a:pPr algn="ctr"/>
            <a:r>
              <a:rPr lang="ro-RO" sz="1600" dirty="0"/>
              <a:t>Tabelul </a:t>
            </a:r>
            <a:r>
              <a:rPr lang="ro-RO" sz="1600" dirty="0" smtClean="0"/>
              <a:t>4. </a:t>
            </a:r>
            <a:r>
              <a:rPr lang="ro-RO" sz="1600" dirty="0"/>
              <a:t>Tratamentele efectuate în </a:t>
            </a:r>
            <a:r>
              <a:rPr lang="ro-RO" sz="1600" dirty="0" smtClean="0"/>
              <a:t>solarul mare de tip industrial.</a:t>
            </a:r>
            <a:endParaRPr lang="en-US" sz="1600" dirty="0"/>
          </a:p>
        </p:txBody>
      </p:sp>
    </p:spTree>
    <p:extLst>
      <p:ext uri="{BB962C8B-B14F-4D97-AF65-F5344CB8AC3E}">
        <p14:creationId xmlns:p14="http://schemas.microsoft.com/office/powerpoint/2010/main" val="3391236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304800"/>
            <a:ext cx="6781799" cy="338554"/>
          </a:xfrm>
          <a:prstGeom prst="rect">
            <a:avLst/>
          </a:prstGeom>
        </p:spPr>
        <p:txBody>
          <a:bodyPr wrap="square">
            <a:spAutoFit/>
          </a:bodyPr>
          <a:lstStyle/>
          <a:p>
            <a:pPr algn="ctr"/>
            <a:r>
              <a:rPr lang="ro-RO" sz="1600" dirty="0"/>
              <a:t>Tabelul 5</a:t>
            </a:r>
            <a:r>
              <a:rPr lang="ro-RO" sz="1600" dirty="0" smtClean="0"/>
              <a:t>. </a:t>
            </a:r>
            <a:r>
              <a:rPr lang="ro-RO" sz="1600" dirty="0"/>
              <a:t>Tratamentele efectuate în </a:t>
            </a:r>
            <a:r>
              <a:rPr lang="ro-RO" sz="1600" dirty="0" smtClean="0"/>
              <a:t>seră.</a:t>
            </a:r>
            <a:endParaRPr lang="en-US" sz="1600" dirty="0"/>
          </a:p>
        </p:txBody>
      </p:sp>
      <p:pic>
        <p:nvPicPr>
          <p:cNvPr id="102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599" y="1225917"/>
            <a:ext cx="8763001" cy="2484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9465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7175" y="381000"/>
            <a:ext cx="8686800" cy="2031325"/>
          </a:xfrm>
          <a:prstGeom prst="rect">
            <a:avLst/>
          </a:prstGeom>
        </p:spPr>
        <p:txBody>
          <a:bodyPr wrap="square">
            <a:spAutoFit/>
          </a:bodyPr>
          <a:lstStyle/>
          <a:p>
            <a:r>
              <a:rPr lang="ro-RO" dirty="0"/>
              <a:t>	În urma tratamentelor aplicate în solarul industrial am observat că atacul de  boli și de dăunători a fost mult mai redus față de efectul tratamentelor aplicate în celelalte spații protejate. </a:t>
            </a:r>
            <a:endParaRPr lang="en-US" dirty="0"/>
          </a:p>
          <a:p>
            <a:r>
              <a:rPr lang="ro-RO" dirty="0"/>
              <a:t>	În schema de tratament pentru solarul industrial am folosit și produse ecologice, Ulei de Neem și Bioprotekt, produse care ce au oferit o bună protecție asupra plantelor, împotriva bolilor și dăunătorilor prezenți pana la momentul de fața și a redus și aplicarea numărului de tratamente convenționale. </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2200" y="2466973"/>
            <a:ext cx="2457450" cy="32766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3000" y="2440899"/>
            <a:ext cx="2396728" cy="3302673"/>
          </a:xfrm>
          <a:prstGeom prst="rect">
            <a:avLst/>
          </a:prstGeom>
        </p:spPr>
      </p:pic>
      <p:sp>
        <p:nvSpPr>
          <p:cNvPr id="6" name="Rectangle 5"/>
          <p:cNvSpPr/>
          <p:nvPr/>
        </p:nvSpPr>
        <p:spPr>
          <a:xfrm>
            <a:off x="2362200" y="5743572"/>
            <a:ext cx="2590800" cy="584775"/>
          </a:xfrm>
          <a:prstGeom prst="rect">
            <a:avLst/>
          </a:prstGeom>
        </p:spPr>
        <p:txBody>
          <a:bodyPr wrap="square">
            <a:spAutoFit/>
          </a:bodyPr>
          <a:lstStyle/>
          <a:p>
            <a:pPr algn="ctr"/>
            <a:r>
              <a:rPr lang="ro-RO" sz="1600" i="1" dirty="0"/>
              <a:t>Figura </a:t>
            </a:r>
            <a:r>
              <a:rPr lang="ro-RO" sz="1600" i="1" dirty="0" smtClean="0"/>
              <a:t>13. Atac de Tuta Absoluta</a:t>
            </a:r>
            <a:endParaRPr lang="en-US" sz="1600" dirty="0"/>
          </a:p>
        </p:txBody>
      </p:sp>
      <p:sp>
        <p:nvSpPr>
          <p:cNvPr id="7" name="Rectangle 6"/>
          <p:cNvSpPr/>
          <p:nvPr/>
        </p:nvSpPr>
        <p:spPr>
          <a:xfrm>
            <a:off x="4953000" y="5743571"/>
            <a:ext cx="2438400" cy="584775"/>
          </a:xfrm>
          <a:prstGeom prst="rect">
            <a:avLst/>
          </a:prstGeom>
        </p:spPr>
        <p:txBody>
          <a:bodyPr wrap="square">
            <a:spAutoFit/>
          </a:bodyPr>
          <a:lstStyle/>
          <a:p>
            <a:pPr algn="ctr"/>
            <a:r>
              <a:rPr lang="ro-RO" sz="1600" i="1" dirty="0"/>
              <a:t>Figura </a:t>
            </a:r>
            <a:r>
              <a:rPr lang="ro-RO" sz="1600" i="1" dirty="0" smtClean="0"/>
              <a:t>14.  Aparitia Alternariozaei</a:t>
            </a:r>
            <a:endParaRPr lang="en-US" sz="1600" dirty="0"/>
          </a:p>
        </p:txBody>
      </p:sp>
    </p:spTree>
    <p:extLst>
      <p:ext uri="{BB962C8B-B14F-4D97-AF65-F5344CB8AC3E}">
        <p14:creationId xmlns:p14="http://schemas.microsoft.com/office/powerpoint/2010/main" val="154936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975" y="152400"/>
            <a:ext cx="8686800" cy="2862322"/>
          </a:xfrm>
          <a:prstGeom prst="rect">
            <a:avLst/>
          </a:prstGeom>
        </p:spPr>
        <p:txBody>
          <a:bodyPr wrap="square">
            <a:spAutoFit/>
          </a:bodyPr>
          <a:lstStyle/>
          <a:p>
            <a:r>
              <a:rPr lang="ro-RO" b="1" i="1" dirty="0" smtClean="0"/>
              <a:t>   P1 ICDLF VIDRA   </a:t>
            </a:r>
          </a:p>
          <a:p>
            <a:endParaRPr lang="ro-RO" b="1" i="1" dirty="0" smtClean="0"/>
          </a:p>
          <a:p>
            <a:r>
              <a:rPr lang="ro-RO" sz="1600" dirty="0" smtClean="0"/>
              <a:t>    </a:t>
            </a:r>
            <a:r>
              <a:rPr lang="vi-VN" sz="1600" dirty="0" smtClean="0"/>
              <a:t>Pentru </a:t>
            </a:r>
            <a:r>
              <a:rPr lang="vi-VN" sz="1600" dirty="0"/>
              <a:t>înființarea experiențelor </a:t>
            </a:r>
            <a:r>
              <a:rPr lang="ro-RO" sz="1600" dirty="0"/>
              <a:t> P1 </a:t>
            </a:r>
            <a:r>
              <a:rPr lang="vi-VN" sz="1600" dirty="0"/>
              <a:t>a </a:t>
            </a:r>
            <a:r>
              <a:rPr lang="vi-VN" sz="1600" dirty="0" smtClean="0"/>
              <a:t>produs răsad </a:t>
            </a:r>
            <a:r>
              <a:rPr lang="vi-VN" sz="1600" dirty="0"/>
              <a:t>în serele înmulțitor ale ICDLF Vidra, fiind utilizate semințe de tomate din soiul Buzău 1600. </a:t>
            </a:r>
          </a:p>
          <a:p>
            <a:r>
              <a:rPr lang="vi-VN" sz="1600" dirty="0"/>
              <a:t> </a:t>
            </a:r>
            <a:r>
              <a:rPr lang="ro-RO" sz="1600" dirty="0" smtClean="0"/>
              <a:t>  </a:t>
            </a:r>
            <a:r>
              <a:rPr lang="vi-VN" sz="1600" dirty="0" smtClean="0"/>
              <a:t> În </a:t>
            </a:r>
            <a:r>
              <a:rPr lang="vi-VN" sz="1600" dirty="0"/>
              <a:t>data de 11.11.2024 s-a împraștiat îngrăsământ organic (obținut din dejecțiile păsărilor) în cele trei spații protejate ( seră, solar tip tunel). </a:t>
            </a:r>
            <a:endParaRPr lang="ro-RO" sz="1600" dirty="0" smtClean="0"/>
          </a:p>
          <a:p>
            <a:r>
              <a:rPr lang="ro-RO" sz="1600" dirty="0"/>
              <a:t> </a:t>
            </a:r>
            <a:r>
              <a:rPr lang="ro-RO" sz="1600" dirty="0" smtClean="0"/>
              <a:t>    </a:t>
            </a:r>
            <a:r>
              <a:rPr lang="vi-VN" sz="1600" dirty="0" smtClean="0"/>
              <a:t>Dejecțiile </a:t>
            </a:r>
            <a:r>
              <a:rPr lang="vi-VN" sz="1600" dirty="0"/>
              <a:t>sunt paletizate, bogate în nutrienți și contribuie la îmbogățirea calității solului (Figura </a:t>
            </a:r>
            <a:r>
              <a:rPr lang="vi-VN" sz="1600" dirty="0" smtClean="0"/>
              <a:t>1</a:t>
            </a:r>
            <a:r>
              <a:rPr lang="ro-RO" sz="1600" dirty="0" smtClean="0"/>
              <a:t>5</a:t>
            </a:r>
            <a:r>
              <a:rPr lang="vi-VN" sz="1600" dirty="0" smtClean="0"/>
              <a:t>). </a:t>
            </a:r>
            <a:endParaRPr lang="vi-VN" sz="1600" dirty="0"/>
          </a:p>
          <a:p>
            <a:r>
              <a:rPr lang="ro-RO" sz="1600" dirty="0" smtClean="0"/>
              <a:t>       </a:t>
            </a:r>
            <a:r>
              <a:rPr lang="vi-VN" sz="1600" dirty="0" smtClean="0"/>
              <a:t>Cantitatea </a:t>
            </a:r>
            <a:r>
              <a:rPr lang="vi-VN" sz="1600" dirty="0"/>
              <a:t>folosită a fost de 400g/mp în toate cele trei tipuri de spații protejate (seră, solar tip Israel, solar tip Tunel. Dejecțiile au fost incorporate din toamnă pentru a asigura substanțele minerale necesare plantelor primăvara.</a:t>
            </a:r>
          </a:p>
        </p:txBody>
      </p:sp>
      <p:pic>
        <p:nvPicPr>
          <p:cNvPr id="3" name="Imagine 1"/>
          <p:cNvPicPr/>
          <p:nvPr/>
        </p:nvPicPr>
        <p:blipFill>
          <a:blip r:embed="rId2" cstate="print">
            <a:extLst>
              <a:ext uri="{28A0092B-C50C-407E-A947-70E740481C1C}">
                <a14:useLocalDpi xmlns:a14="http://schemas.microsoft.com/office/drawing/2010/main" val="0"/>
              </a:ext>
            </a:extLst>
          </a:blip>
          <a:stretch>
            <a:fillRect/>
          </a:stretch>
        </p:blipFill>
        <p:spPr>
          <a:xfrm>
            <a:off x="914400" y="3291720"/>
            <a:ext cx="2788920" cy="2368551"/>
          </a:xfrm>
          <a:prstGeom prst="rect">
            <a:avLst/>
          </a:prstGeom>
          <a:ln>
            <a:noFill/>
          </a:ln>
          <a:effectLst>
            <a:softEdge rad="112500"/>
          </a:effectLst>
        </p:spPr>
      </p:pic>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4038601" y="3505200"/>
            <a:ext cx="3200400" cy="2155071"/>
          </a:xfrm>
          <a:prstGeom prst="rect">
            <a:avLst/>
          </a:prstGeom>
        </p:spPr>
      </p:pic>
      <p:sp>
        <p:nvSpPr>
          <p:cNvPr id="5" name="Rectangle 4"/>
          <p:cNvSpPr/>
          <p:nvPr/>
        </p:nvSpPr>
        <p:spPr>
          <a:xfrm>
            <a:off x="2361878" y="5659001"/>
            <a:ext cx="3276923" cy="338554"/>
          </a:xfrm>
          <a:prstGeom prst="rect">
            <a:avLst/>
          </a:prstGeom>
        </p:spPr>
        <p:txBody>
          <a:bodyPr wrap="none">
            <a:spAutoFit/>
          </a:bodyPr>
          <a:lstStyle/>
          <a:p>
            <a:pPr algn="ctr"/>
            <a:r>
              <a:rPr lang="ro-RO" sz="1600" dirty="0" smtClean="0"/>
              <a:t>Figura 15. </a:t>
            </a:r>
            <a:r>
              <a:rPr lang="ro-RO" sz="1600" dirty="0"/>
              <a:t>Îngrășământ organic Toneli</a:t>
            </a:r>
            <a:endParaRPr lang="en-US" sz="1600" dirty="0"/>
          </a:p>
        </p:txBody>
      </p:sp>
    </p:spTree>
    <p:extLst>
      <p:ext uri="{BB962C8B-B14F-4D97-AF65-F5344CB8AC3E}">
        <p14:creationId xmlns:p14="http://schemas.microsoft.com/office/powerpoint/2010/main" val="621315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7000"/>
          </a:schemeClr>
        </a:solidFill>
        <a:effectLst/>
      </p:bgPr>
    </p:bg>
    <p:spTree>
      <p:nvGrpSpPr>
        <p:cNvPr id="1" name=""/>
        <p:cNvGrpSpPr/>
        <p:nvPr/>
      </p:nvGrpSpPr>
      <p:grpSpPr>
        <a:xfrm>
          <a:off x="0" y="0"/>
          <a:ext cx="0" cy="0"/>
          <a:chOff x="0" y="0"/>
          <a:chExt cx="0" cy="0"/>
        </a:xfrm>
      </p:grpSpPr>
      <p:sp>
        <p:nvSpPr>
          <p:cNvPr id="2" name="object 2"/>
          <p:cNvSpPr txBox="1"/>
          <p:nvPr/>
        </p:nvSpPr>
        <p:spPr>
          <a:xfrm>
            <a:off x="685800" y="609600"/>
            <a:ext cx="8115300" cy="4503797"/>
          </a:xfrm>
          <a:prstGeom prst="rect">
            <a:avLst/>
          </a:prstGeom>
        </p:spPr>
        <p:txBody>
          <a:bodyPr vert="horz" wrap="square" lIns="0" tIns="10160" rIns="0" bIns="0" rtlCol="0">
            <a:spAutoFit/>
          </a:bodyPr>
          <a:lstStyle/>
          <a:p>
            <a:pPr marR="12700" algn="ctr">
              <a:lnSpc>
                <a:spcPct val="100000"/>
              </a:lnSpc>
            </a:pPr>
            <a:r>
              <a:rPr lang="ro-RO" sz="2000" b="1" dirty="0" smtClean="0">
                <a:latin typeface="+mj-lt"/>
                <a:cs typeface="Lucida Sans Unicode"/>
              </a:rPr>
              <a:t>Obiectivul</a:t>
            </a:r>
            <a:r>
              <a:rPr sz="2000" b="1" spc="-50" dirty="0" smtClean="0">
                <a:latin typeface="+mj-lt"/>
                <a:cs typeface="Lucida Sans Unicode"/>
              </a:rPr>
              <a:t> </a:t>
            </a:r>
            <a:r>
              <a:rPr sz="2000" b="1" spc="5" dirty="0">
                <a:latin typeface="+mj-lt"/>
                <a:cs typeface="Lucida Sans Unicode"/>
              </a:rPr>
              <a:t>specific</a:t>
            </a:r>
            <a:r>
              <a:rPr sz="2000" b="1" spc="-55" dirty="0">
                <a:latin typeface="+mj-lt"/>
                <a:cs typeface="Lucida Sans Unicode"/>
              </a:rPr>
              <a:t> </a:t>
            </a:r>
            <a:r>
              <a:rPr sz="2000" b="1" dirty="0">
                <a:latin typeface="+mj-lt"/>
                <a:cs typeface="Lucida Sans Unicode"/>
              </a:rPr>
              <a:t>al </a:t>
            </a:r>
            <a:r>
              <a:rPr lang="en-US" sz="2000" b="1" dirty="0" err="1" smtClean="0">
                <a:latin typeface="+mj-lt"/>
                <a:cs typeface="Lucida Sans Unicode"/>
              </a:rPr>
              <a:t>Fazei</a:t>
            </a:r>
            <a:r>
              <a:rPr lang="en-US" sz="2000" b="1" dirty="0" smtClean="0">
                <a:latin typeface="+mj-lt"/>
                <a:cs typeface="Lucida Sans Unicode"/>
              </a:rPr>
              <a:t> </a:t>
            </a:r>
            <a:r>
              <a:rPr lang="ro-RO" sz="2000" b="1" dirty="0" smtClean="0">
                <a:latin typeface="+mj-lt"/>
                <a:cs typeface="Lucida Sans Unicode"/>
              </a:rPr>
              <a:t>I</a:t>
            </a:r>
            <a:r>
              <a:rPr lang="en-US" sz="2000" b="1" dirty="0" smtClean="0">
                <a:latin typeface="+mj-lt"/>
                <a:cs typeface="Lucida Sans Unicode"/>
              </a:rPr>
              <a:t>V</a:t>
            </a:r>
          </a:p>
          <a:p>
            <a:pPr marR="12700" algn="ctr">
              <a:lnSpc>
                <a:spcPct val="100000"/>
              </a:lnSpc>
            </a:pPr>
            <a:endParaRPr sz="2000" b="1" i="1" dirty="0">
              <a:latin typeface="+mj-lt"/>
              <a:cs typeface="Lucida Sans Unicode"/>
            </a:endParaRPr>
          </a:p>
          <a:p>
            <a:pPr algn="ctr"/>
            <a:r>
              <a:rPr lang="en-US" b="1" i="1" dirty="0"/>
              <a:t> </a:t>
            </a:r>
            <a:r>
              <a:rPr lang="en-US" b="1" i="1" dirty="0" err="1"/>
              <a:t>Identificarea</a:t>
            </a:r>
            <a:r>
              <a:rPr lang="en-US" b="1" i="1" dirty="0"/>
              <a:t> </a:t>
            </a:r>
            <a:r>
              <a:rPr lang="en-US" b="1" i="1" dirty="0" err="1"/>
              <a:t>şi</a:t>
            </a:r>
            <a:r>
              <a:rPr lang="en-US" b="1" i="1" dirty="0"/>
              <a:t> </a:t>
            </a:r>
            <a:r>
              <a:rPr lang="en-US" b="1" i="1" dirty="0" err="1"/>
              <a:t>pregătirea</a:t>
            </a:r>
            <a:r>
              <a:rPr lang="en-US" b="1" i="1" dirty="0"/>
              <a:t> </a:t>
            </a:r>
            <a:r>
              <a:rPr lang="en-US" b="1" i="1" dirty="0" err="1"/>
              <a:t>spaţiilor</a:t>
            </a:r>
            <a:r>
              <a:rPr lang="en-US" b="1" i="1" dirty="0"/>
              <a:t> </a:t>
            </a:r>
            <a:r>
              <a:rPr lang="en-US" b="1" i="1" dirty="0" err="1"/>
              <a:t>protejate</a:t>
            </a:r>
            <a:r>
              <a:rPr lang="en-US" b="1" i="1" dirty="0"/>
              <a:t> </a:t>
            </a:r>
            <a:r>
              <a:rPr lang="en-US" b="1" i="1" dirty="0" err="1"/>
              <a:t>si</a:t>
            </a:r>
            <a:r>
              <a:rPr lang="en-US" b="1" i="1" dirty="0"/>
              <a:t> a </a:t>
            </a:r>
            <a:r>
              <a:rPr lang="en-US" b="1" i="1" dirty="0" err="1"/>
              <a:t>materialului</a:t>
            </a:r>
            <a:r>
              <a:rPr lang="en-US" b="1" i="1" dirty="0"/>
              <a:t> biologic </a:t>
            </a:r>
            <a:r>
              <a:rPr lang="en-US" b="1" i="1" dirty="0" err="1"/>
              <a:t>necesar</a:t>
            </a:r>
            <a:r>
              <a:rPr lang="en-US" b="1" i="1" dirty="0"/>
              <a:t> </a:t>
            </a:r>
            <a:r>
              <a:rPr lang="en-US" b="1" i="1" dirty="0" err="1"/>
              <a:t>derulării</a:t>
            </a:r>
            <a:r>
              <a:rPr lang="en-US" b="1" i="1" dirty="0"/>
              <a:t> </a:t>
            </a:r>
            <a:r>
              <a:rPr lang="en-US" b="1" i="1" dirty="0" err="1"/>
              <a:t>proiectului</a:t>
            </a:r>
            <a:r>
              <a:rPr lang="en-US" b="1" i="1" dirty="0"/>
              <a:t> </a:t>
            </a:r>
            <a:r>
              <a:rPr lang="en-US" b="1" i="1" dirty="0" err="1"/>
              <a:t>şi</a:t>
            </a:r>
            <a:r>
              <a:rPr lang="en-US" b="1" i="1" dirty="0"/>
              <a:t> </a:t>
            </a:r>
            <a:r>
              <a:rPr lang="en-US" b="1" i="1" dirty="0" err="1"/>
              <a:t>înfiinţarea</a:t>
            </a:r>
            <a:r>
              <a:rPr lang="en-US" b="1" i="1" dirty="0"/>
              <a:t> </a:t>
            </a:r>
            <a:r>
              <a:rPr lang="en-US" b="1" i="1" dirty="0" err="1"/>
              <a:t>experimentelor</a:t>
            </a:r>
            <a:r>
              <a:rPr lang="en-US" b="1" i="1" dirty="0"/>
              <a:t> (</a:t>
            </a:r>
            <a:r>
              <a:rPr lang="en-US" b="1" i="1" dirty="0" err="1"/>
              <a:t>anul</a:t>
            </a:r>
            <a:r>
              <a:rPr lang="en-US" b="1" i="1" dirty="0"/>
              <a:t> II</a:t>
            </a:r>
            <a:r>
              <a:rPr lang="en-US" b="1" i="1" dirty="0" smtClean="0"/>
              <a:t>)</a:t>
            </a:r>
          </a:p>
          <a:p>
            <a:pPr algn="ctr"/>
            <a:endParaRPr lang="ro-RO" b="1" i="1" dirty="0"/>
          </a:p>
          <a:p>
            <a:pPr algn="ctr"/>
            <a:endParaRPr lang="en-US" sz="1600" i="1" dirty="0" smtClean="0">
              <a:latin typeface="+mj-lt"/>
              <a:cs typeface="Lucida Sans Unicode"/>
            </a:endParaRPr>
          </a:p>
          <a:p>
            <a:r>
              <a:rPr lang="en-US" i="1" dirty="0" err="1">
                <a:cs typeface="Lucida Sans Unicode"/>
              </a:rPr>
              <a:t>Activitatile</a:t>
            </a:r>
            <a:r>
              <a:rPr lang="en-US" i="1" dirty="0">
                <a:cs typeface="Lucida Sans Unicode"/>
              </a:rPr>
              <a:t> </a:t>
            </a:r>
            <a:r>
              <a:rPr lang="en-US" i="1" dirty="0" err="1">
                <a:cs typeface="Lucida Sans Unicode"/>
              </a:rPr>
              <a:t>Propiectului</a:t>
            </a:r>
            <a:r>
              <a:rPr lang="en-US" i="1" dirty="0">
                <a:cs typeface="Lucida Sans Unicode"/>
              </a:rPr>
              <a:t> </a:t>
            </a:r>
            <a:r>
              <a:rPr lang="en-US" sz="2000" i="1" dirty="0" smtClean="0">
                <a:cs typeface="Lucida Sans Unicode"/>
              </a:rPr>
              <a:t>:</a:t>
            </a:r>
          </a:p>
          <a:p>
            <a:endParaRPr dirty="0" smtClean="0">
              <a:latin typeface="+mj-lt"/>
              <a:cs typeface="Lucida Sans Unicode"/>
            </a:endParaRPr>
          </a:p>
          <a:p>
            <a:r>
              <a:rPr lang="en-US" b="1" dirty="0" err="1" smtClean="0"/>
              <a:t>Activitate</a:t>
            </a:r>
            <a:r>
              <a:rPr lang="en-US" b="1" dirty="0" smtClean="0"/>
              <a:t> </a:t>
            </a:r>
            <a:r>
              <a:rPr lang="ro-RO" b="1" dirty="0" smtClean="0"/>
              <a:t>4</a:t>
            </a:r>
            <a:r>
              <a:rPr lang="en-US" b="1" dirty="0" smtClean="0"/>
              <a:t>.1 </a:t>
            </a:r>
            <a:r>
              <a:rPr lang="ro-RO" dirty="0" smtClean="0"/>
              <a:t>Pregătirea tipurilor de spații constructive, a terenurilor, a materialului biologic (semințe și răsaduri) și înființarea culturilor după diverse scheme, efectuarea de determinări biometrice si monitorizarea efectului tratamentelor fitosanitare </a:t>
            </a:r>
          </a:p>
          <a:p>
            <a:endParaRPr lang="ro-RO" b="1" dirty="0" smtClean="0"/>
          </a:p>
          <a:p>
            <a:r>
              <a:rPr lang="en-US" b="1" dirty="0" err="1" smtClean="0"/>
              <a:t>Activitate</a:t>
            </a:r>
            <a:r>
              <a:rPr lang="en-US" b="1" dirty="0" smtClean="0"/>
              <a:t> </a:t>
            </a:r>
            <a:r>
              <a:rPr lang="ro-RO" b="1" dirty="0" smtClean="0"/>
              <a:t>4</a:t>
            </a:r>
            <a:r>
              <a:rPr lang="en-US" b="1" dirty="0" smtClean="0"/>
              <a:t>.2 </a:t>
            </a:r>
            <a:r>
              <a:rPr lang="en-US" dirty="0" err="1" smtClean="0"/>
              <a:t>Monitorizarea</a:t>
            </a:r>
            <a:r>
              <a:rPr lang="en-US" dirty="0" smtClean="0"/>
              <a:t> </a:t>
            </a:r>
            <a:r>
              <a:rPr lang="en-US" dirty="0" err="1" smtClean="0"/>
              <a:t>unor</a:t>
            </a:r>
            <a:r>
              <a:rPr lang="en-US" dirty="0" smtClean="0"/>
              <a:t> </a:t>
            </a:r>
            <a:r>
              <a:rPr lang="en-US" dirty="0" err="1" smtClean="0"/>
              <a:t>parametri</a:t>
            </a:r>
            <a:r>
              <a:rPr lang="en-US" dirty="0" smtClean="0"/>
              <a:t> </a:t>
            </a:r>
            <a:r>
              <a:rPr lang="en-US" dirty="0" err="1" smtClean="0"/>
              <a:t>climatici</a:t>
            </a:r>
            <a:r>
              <a:rPr lang="en-US" dirty="0" smtClean="0"/>
              <a:t> </a:t>
            </a:r>
            <a:r>
              <a:rPr lang="en-US" dirty="0" err="1" smtClean="0"/>
              <a:t>zonali</a:t>
            </a:r>
            <a:r>
              <a:rPr lang="en-US" dirty="0" smtClean="0"/>
              <a:t> </a:t>
            </a:r>
            <a:r>
              <a:rPr lang="en-US" dirty="0" err="1" smtClean="0"/>
              <a:t>şi</a:t>
            </a:r>
            <a:r>
              <a:rPr lang="en-US" dirty="0" smtClean="0"/>
              <a:t> de </a:t>
            </a:r>
            <a:r>
              <a:rPr lang="en-US" dirty="0" err="1" smtClean="0"/>
              <a:t>microclimat</a:t>
            </a:r>
            <a:r>
              <a:rPr lang="en-US" dirty="0" smtClean="0"/>
              <a:t> </a:t>
            </a:r>
            <a:r>
              <a:rPr lang="en-US" dirty="0" err="1" smtClean="0"/>
              <a:t>în</a:t>
            </a:r>
            <a:r>
              <a:rPr lang="en-US" dirty="0" smtClean="0"/>
              <a:t> </a:t>
            </a:r>
            <a:r>
              <a:rPr lang="en-US" dirty="0" err="1" smtClean="0"/>
              <a:t>diferite</a:t>
            </a:r>
            <a:r>
              <a:rPr lang="en-US" dirty="0" smtClean="0"/>
              <a:t> </a:t>
            </a:r>
            <a:r>
              <a:rPr lang="en-US" dirty="0" err="1" smtClean="0"/>
              <a:t>tipuri</a:t>
            </a:r>
            <a:r>
              <a:rPr lang="en-US" dirty="0" smtClean="0"/>
              <a:t> constructive de </a:t>
            </a:r>
            <a:r>
              <a:rPr lang="en-US" dirty="0" err="1" smtClean="0"/>
              <a:t>spaţii</a:t>
            </a:r>
            <a:r>
              <a:rPr lang="en-US" dirty="0" smtClean="0"/>
              <a:t> </a:t>
            </a:r>
            <a:r>
              <a:rPr lang="en-US" dirty="0" err="1" smtClean="0"/>
              <a:t>protejate</a:t>
            </a:r>
            <a:r>
              <a:rPr lang="en-US" dirty="0" smtClean="0"/>
              <a:t> (</a:t>
            </a:r>
            <a:r>
              <a:rPr lang="en-US" dirty="0" err="1" smtClean="0"/>
              <a:t>partea</a:t>
            </a:r>
            <a:r>
              <a:rPr lang="en-US" dirty="0" smtClean="0"/>
              <a:t> a II a)</a:t>
            </a:r>
            <a:endParaRPr lang="ro-RO" dirty="0" smtClean="0"/>
          </a:p>
          <a:p>
            <a:endParaRPr lang="en-US" dirty="0" smtClean="0"/>
          </a:p>
          <a:p>
            <a:r>
              <a:rPr lang="en-US" b="1" dirty="0" err="1" smtClean="0"/>
              <a:t>Activitate</a:t>
            </a:r>
            <a:r>
              <a:rPr lang="en-US" b="1" dirty="0" smtClean="0"/>
              <a:t> </a:t>
            </a:r>
            <a:r>
              <a:rPr lang="ro-RO" b="1" dirty="0" smtClean="0"/>
              <a:t>4</a:t>
            </a:r>
            <a:r>
              <a:rPr lang="en-US" b="1" dirty="0" smtClean="0"/>
              <a:t>.3 </a:t>
            </a:r>
            <a:r>
              <a:rPr lang="en-US" dirty="0" err="1"/>
              <a:t>Managementul</a:t>
            </a:r>
            <a:r>
              <a:rPr lang="en-US" dirty="0"/>
              <a:t> </a:t>
            </a:r>
            <a:r>
              <a:rPr lang="en-US" dirty="0" err="1"/>
              <a:t>activităţilor</a:t>
            </a:r>
            <a:r>
              <a:rPr lang="en-US" dirty="0"/>
              <a:t> </a:t>
            </a:r>
            <a:r>
              <a:rPr lang="en-US" dirty="0" err="1"/>
              <a:t>desfăşurate</a:t>
            </a:r>
            <a:r>
              <a:rPr lang="en-US" dirty="0"/>
              <a:t> </a:t>
            </a:r>
            <a:r>
              <a:rPr lang="en-US" dirty="0" err="1"/>
              <a:t>în</a:t>
            </a:r>
            <a:r>
              <a:rPr lang="en-US" dirty="0"/>
              <a:t> </a:t>
            </a:r>
            <a:r>
              <a:rPr lang="en-US" dirty="0" err="1"/>
              <a:t>cadrul</a:t>
            </a:r>
            <a:r>
              <a:rPr lang="en-US" dirty="0"/>
              <a:t> </a:t>
            </a:r>
            <a:r>
              <a:rPr lang="en-US" dirty="0" err="1"/>
              <a:t>etapei</a:t>
            </a:r>
            <a:r>
              <a:rPr lang="en-US" dirty="0"/>
              <a:t> nr. </a:t>
            </a:r>
            <a:r>
              <a:rPr lang="en-US" dirty="0" smtClean="0"/>
              <a:t>4(</a:t>
            </a:r>
            <a:r>
              <a:rPr lang="en-US" dirty="0" err="1" smtClean="0"/>
              <a:t>consorţiul</a:t>
            </a:r>
            <a:r>
              <a:rPr lang="en-US" dirty="0"/>
              <a:t>)</a:t>
            </a:r>
          </a:p>
        </p:txBody>
      </p:sp>
      <p:sp>
        <p:nvSpPr>
          <p:cNvPr id="14" name="object 4"/>
          <p:cNvSpPr txBox="1">
            <a:spLocks noGrp="1"/>
          </p:cNvSpPr>
          <p:nvPr>
            <p:ph type="ftr" sz="quarter" idx="5"/>
          </p:nvPr>
        </p:nvSpPr>
        <p:spPr>
          <a:xfrm>
            <a:off x="5854795" y="6531731"/>
            <a:ext cx="795654" cy="178254"/>
          </a:xfrm>
          <a:prstGeom prst="rect">
            <a:avLst/>
          </a:prstGeom>
        </p:spPr>
        <p:txBody>
          <a:bodyPr vert="horz" wrap="square" lIns="0" tIns="24130" rIns="0" bIns="0" rtlCol="0">
            <a:spAutoFit/>
          </a:bodyPr>
          <a:lstStyle/>
          <a:p>
            <a:pPr marL="12700">
              <a:lnSpc>
                <a:spcPct val="100000"/>
              </a:lnSpc>
              <a:spcBef>
                <a:spcPts val="190"/>
              </a:spcBef>
            </a:pPr>
            <a:r>
              <a:rPr spc="-10" dirty="0">
                <a:latin typeface="+mj-lt"/>
              </a:rPr>
              <a:t>SCDL</a:t>
            </a:r>
            <a:r>
              <a:rPr spc="-60" dirty="0">
                <a:latin typeface="+mj-lt"/>
              </a:rPr>
              <a:t> </a:t>
            </a:r>
            <a:r>
              <a:rPr spc="-5" dirty="0">
                <a:latin typeface="+mj-lt"/>
              </a:rPr>
              <a:t>BUZAU</a:t>
            </a:r>
          </a:p>
        </p:txBody>
      </p:sp>
      <p:sp>
        <p:nvSpPr>
          <p:cNvPr id="15" name="object 5"/>
          <p:cNvSpPr txBox="1">
            <a:spLocks noGrp="1"/>
          </p:cNvSpPr>
          <p:nvPr>
            <p:ph type="dt" sz="half" idx="6"/>
          </p:nvPr>
        </p:nvSpPr>
        <p:spPr>
          <a:xfrm>
            <a:off x="6805772" y="6532366"/>
            <a:ext cx="746125" cy="178254"/>
          </a:xfrm>
          <a:prstGeom prst="rect">
            <a:avLst/>
          </a:prstGeom>
        </p:spPr>
        <p:txBody>
          <a:bodyPr vert="horz" wrap="square" lIns="0" tIns="24130" rIns="0" bIns="0" rtlCol="0">
            <a:spAutoFit/>
          </a:bodyPr>
          <a:lstStyle/>
          <a:p>
            <a:pPr marL="12700">
              <a:lnSpc>
                <a:spcPct val="100000"/>
              </a:lnSpc>
              <a:spcBef>
                <a:spcPts val="190"/>
              </a:spcBef>
            </a:pPr>
            <a:r>
              <a:rPr lang="en-US" spc="-15" dirty="0" smtClean="0">
                <a:latin typeface="+mj-lt"/>
              </a:rPr>
              <a:t>30</a:t>
            </a:r>
            <a:r>
              <a:rPr spc="-10" dirty="0" smtClean="0">
                <a:latin typeface="+mj-lt"/>
              </a:rPr>
              <a:t>.</a:t>
            </a:r>
            <a:r>
              <a:rPr lang="ro-RO" spc="-15" dirty="0" smtClean="0">
                <a:latin typeface="+mj-lt"/>
              </a:rPr>
              <a:t>06</a:t>
            </a:r>
            <a:r>
              <a:rPr dirty="0" smtClean="0">
                <a:latin typeface="+mj-lt"/>
              </a:rPr>
              <a:t>.202</a:t>
            </a:r>
            <a:r>
              <a:rPr lang="ro-RO" dirty="0" smtClean="0">
                <a:latin typeface="+mj-lt"/>
              </a:rPr>
              <a:t>5</a:t>
            </a:r>
            <a:endParaRPr spc="-5" dirty="0">
              <a:latin typeface="+mj-lt"/>
            </a:endParaRPr>
          </a:p>
        </p:txBody>
      </p:sp>
    </p:spTree>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382000" cy="4801314"/>
          </a:xfrm>
          <a:prstGeom prst="rect">
            <a:avLst/>
          </a:prstGeom>
        </p:spPr>
        <p:txBody>
          <a:bodyPr wrap="square">
            <a:spAutoFit/>
          </a:bodyPr>
          <a:lstStyle/>
          <a:p>
            <a:r>
              <a:rPr lang="ro-RO" dirty="0" smtClean="0"/>
              <a:t>    </a:t>
            </a:r>
          </a:p>
          <a:p>
            <a:endParaRPr lang="ro-RO" dirty="0"/>
          </a:p>
          <a:p>
            <a:r>
              <a:rPr lang="ro-RO" dirty="0" smtClean="0"/>
              <a:t>    Semințele </a:t>
            </a:r>
            <a:r>
              <a:rPr lang="ro-RO" dirty="0"/>
              <a:t>au fost semănate în data de 12 martie 2025, în paleți alveolari cu 70 de celule. Ca substrat s-a folosit turba KLASMAN TS3, având un pH de 6,0 ajutând plantele să aibă o creștere armonioasă, adăugându-se și osmocote start, cu eliberare prelungită care creează condiții ideale de dezvoltare a rădăcinilor culturii. </a:t>
            </a:r>
            <a:endParaRPr lang="ro-RO" dirty="0" smtClean="0"/>
          </a:p>
          <a:p>
            <a:r>
              <a:rPr lang="ro-RO" dirty="0" smtClean="0"/>
              <a:t>   Lucrările </a:t>
            </a:r>
            <a:r>
              <a:rPr lang="ro-RO" dirty="0"/>
              <a:t>aplicate la faza de răsad au fost conform tehnologiei de producere a răsadului, urmărindu-se înființarea unui răsad sănătos, viguros și uniform. </a:t>
            </a:r>
            <a:endParaRPr lang="en-US" dirty="0"/>
          </a:p>
          <a:p>
            <a:r>
              <a:rPr lang="ro-RO" dirty="0"/>
              <a:t>  </a:t>
            </a:r>
            <a:r>
              <a:rPr lang="ro-RO" dirty="0" smtClean="0"/>
              <a:t> </a:t>
            </a:r>
            <a:r>
              <a:rPr lang="ro-RO" dirty="0"/>
              <a:t>Până la răsărire s-au efectuat udări în funcție de gradul de umiditate al substratului, iar după răsărire normele de apă s-au micșorat, aplicându-se udări de corectare care au avut ca scop producerea unui răsad uniform. </a:t>
            </a:r>
            <a:endParaRPr lang="en-US" dirty="0"/>
          </a:p>
          <a:p>
            <a:r>
              <a:rPr lang="ro-RO" dirty="0" smtClean="0"/>
              <a:t>   </a:t>
            </a:r>
            <a:r>
              <a:rPr lang="ro-RO" dirty="0"/>
              <a:t>În faza de răsărit s-a aplicat un tratament atât curativ cât și preventiv cu Previcur Energy ( 0,1%), într-o cantitate de 10ml/10L apă și Sprintene 10ml/10L apă. </a:t>
            </a:r>
            <a:endParaRPr lang="en-US" dirty="0"/>
          </a:p>
          <a:p>
            <a:r>
              <a:rPr lang="ro-RO" dirty="0"/>
              <a:t> </a:t>
            </a:r>
            <a:r>
              <a:rPr lang="ro-RO" dirty="0" smtClean="0"/>
              <a:t>    Când </a:t>
            </a:r>
            <a:r>
              <a:rPr lang="ro-RO" dirty="0"/>
              <a:t>plantele au ajus la o înălțime de 5-7 cm s-a făcut un tratament cu Cropmax folosindu-se 2,5 ml de produs în 10 L de apă ajutând la dezvoltarea sistemului radicular și totodată îmbunătățind rezistenta la boli și dăunători a plantelor.</a:t>
            </a:r>
            <a:endParaRPr lang="en-US" dirty="0"/>
          </a:p>
          <a:p>
            <a:endParaRPr lang="en-US" dirty="0"/>
          </a:p>
        </p:txBody>
      </p:sp>
    </p:spTree>
    <p:extLst>
      <p:ext uri="{BB962C8B-B14F-4D97-AF65-F5344CB8AC3E}">
        <p14:creationId xmlns:p14="http://schemas.microsoft.com/office/powerpoint/2010/main" val="24678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9653"/>
            <a:ext cx="8991600" cy="3970318"/>
          </a:xfrm>
          <a:prstGeom prst="rect">
            <a:avLst/>
          </a:prstGeom>
        </p:spPr>
        <p:txBody>
          <a:bodyPr wrap="square">
            <a:spAutoFit/>
          </a:bodyPr>
          <a:lstStyle/>
          <a:p>
            <a:r>
              <a:rPr lang="ro-RO" dirty="0" smtClean="0"/>
              <a:t>   La </a:t>
            </a:r>
            <a:r>
              <a:rPr lang="ro-RO" dirty="0"/>
              <a:t>data de 23 aprilie s-a realizat plantatul (Figura </a:t>
            </a:r>
            <a:r>
              <a:rPr lang="ro-RO" dirty="0" smtClean="0"/>
              <a:t>16) </a:t>
            </a:r>
            <a:r>
              <a:rPr lang="ro-RO" dirty="0"/>
              <a:t>în cele cele 3 tipuri de spații protejate, solar tip tunel și seră. Înainte de plantat s-au îmbibat paleții alveolari în Razormin, un stimulator de înrădăcinare pe bază de aminoacizi de origine vegetală. Acest tratament a avut ca scop mărirea numărului de rădăcini la nivelul plantei. </a:t>
            </a:r>
            <a:endParaRPr lang="en-US" dirty="0"/>
          </a:p>
          <a:p>
            <a:r>
              <a:rPr lang="ro-RO" dirty="0"/>
              <a:t>   </a:t>
            </a:r>
            <a:r>
              <a:rPr lang="ro-RO" dirty="0" smtClean="0"/>
              <a:t> </a:t>
            </a:r>
            <a:r>
              <a:rPr lang="ro-RO" dirty="0"/>
              <a:t>În seră plantatul s-a realizat în benzi, două rânduri duble grupate, la o distanță de 50 cm între rânduri și 90 cm între benzi, iar distanța între plante pe rând de 35 cm, iar răsadul a fost  viguros si numai bun de plantat, având înălțimea de  25 cm. </a:t>
            </a:r>
            <a:endParaRPr lang="ro-RO" dirty="0" smtClean="0"/>
          </a:p>
          <a:p>
            <a:r>
              <a:rPr lang="ro-RO" dirty="0" smtClean="0"/>
              <a:t>     Această </a:t>
            </a:r>
            <a:r>
              <a:rPr lang="ro-RO" dirty="0"/>
              <a:t>metodă de plantare a ca scop optimizarea luminii pentru o mai bună dezvoltare și  ușurează lucrările de întreținere datortită distanței mai mari între benzi.</a:t>
            </a:r>
            <a:endParaRPr lang="en-US" dirty="0"/>
          </a:p>
          <a:p>
            <a:r>
              <a:rPr lang="ro-RO" dirty="0"/>
              <a:t> </a:t>
            </a:r>
            <a:endParaRPr lang="en-US" dirty="0"/>
          </a:p>
          <a:p>
            <a:r>
              <a:rPr lang="ro-RO" dirty="0"/>
              <a:t>Plante:    T   T   T   T     (35–40 cm între plante</a:t>
            </a:r>
            <a:r>
              <a:rPr lang="ro-RO" dirty="0" smtClean="0"/>
              <a:t>)</a:t>
            </a:r>
            <a:endParaRPr lang="ro-RO" dirty="0"/>
          </a:p>
          <a:p>
            <a:r>
              <a:rPr lang="ro-RO" dirty="0" smtClean="0"/>
              <a:t> Rânduri</a:t>
            </a:r>
            <a:r>
              <a:rPr lang="ro-RO" dirty="0"/>
              <a:t>:   ||      ||        (50 cm între rânduri din bandă)</a:t>
            </a:r>
            <a:endParaRPr lang="en-US" dirty="0"/>
          </a:p>
          <a:p>
            <a:r>
              <a:rPr lang="ro-RO" dirty="0"/>
              <a:t>&lt;---------&gt;       (80–100 cm alee între benzi)</a:t>
            </a:r>
            <a:endParaRPr lang="en-US" dirty="0"/>
          </a:p>
          <a:p>
            <a:r>
              <a:rPr lang="ro-RO" dirty="0"/>
              <a:t> </a:t>
            </a:r>
            <a:endParaRPr lang="en-US" dirty="0"/>
          </a:p>
        </p:txBody>
      </p:sp>
      <p:pic>
        <p:nvPicPr>
          <p:cNvPr id="3" name="Imagine 3"/>
          <p:cNvPicPr/>
          <p:nvPr/>
        </p:nvPicPr>
        <p:blipFill>
          <a:blip r:embed="rId2" cstate="print">
            <a:extLst>
              <a:ext uri="{28A0092B-C50C-407E-A947-70E740481C1C}">
                <a14:useLocalDpi xmlns:a14="http://schemas.microsoft.com/office/drawing/2010/main" val="0"/>
              </a:ext>
            </a:extLst>
          </a:blip>
          <a:stretch>
            <a:fillRect/>
          </a:stretch>
        </p:blipFill>
        <p:spPr>
          <a:xfrm>
            <a:off x="1371600" y="3657600"/>
            <a:ext cx="3010535" cy="2258060"/>
          </a:xfrm>
          <a:prstGeom prst="rect">
            <a:avLst/>
          </a:prstGeom>
        </p:spPr>
      </p:pic>
      <p:pic>
        <p:nvPicPr>
          <p:cNvPr id="4" name="Imagine 2"/>
          <p:cNvPicPr/>
          <p:nvPr/>
        </p:nvPicPr>
        <p:blipFill>
          <a:blip r:embed="rId3" cstate="print">
            <a:extLst>
              <a:ext uri="{28A0092B-C50C-407E-A947-70E740481C1C}">
                <a14:useLocalDpi xmlns:a14="http://schemas.microsoft.com/office/drawing/2010/main" val="0"/>
              </a:ext>
            </a:extLst>
          </a:blip>
          <a:stretch>
            <a:fillRect/>
          </a:stretch>
        </p:blipFill>
        <p:spPr>
          <a:xfrm>
            <a:off x="4648200" y="3657600"/>
            <a:ext cx="3011170" cy="2258060"/>
          </a:xfrm>
          <a:prstGeom prst="rect">
            <a:avLst/>
          </a:prstGeom>
        </p:spPr>
      </p:pic>
      <p:sp>
        <p:nvSpPr>
          <p:cNvPr id="5" name="Rectangle 4"/>
          <p:cNvSpPr/>
          <p:nvPr/>
        </p:nvSpPr>
        <p:spPr>
          <a:xfrm>
            <a:off x="2327866" y="5932666"/>
            <a:ext cx="4335867" cy="338554"/>
          </a:xfrm>
          <a:prstGeom prst="rect">
            <a:avLst/>
          </a:prstGeom>
        </p:spPr>
        <p:txBody>
          <a:bodyPr wrap="none">
            <a:spAutoFit/>
          </a:bodyPr>
          <a:lstStyle/>
          <a:p>
            <a:pPr algn="ctr"/>
            <a:r>
              <a:rPr lang="ro-RO" sz="1600" dirty="0" smtClean="0"/>
              <a:t>Figura 16. Schema de plantare in seră ICDLF Vidra </a:t>
            </a:r>
            <a:endParaRPr lang="en-US" sz="1600" dirty="0"/>
          </a:p>
        </p:txBody>
      </p:sp>
    </p:spTree>
    <p:extLst>
      <p:ext uri="{BB962C8B-B14F-4D97-AF65-F5344CB8AC3E}">
        <p14:creationId xmlns:p14="http://schemas.microsoft.com/office/powerpoint/2010/main" val="310677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50" y="0"/>
            <a:ext cx="9144000" cy="6001643"/>
          </a:xfrm>
          <a:prstGeom prst="rect">
            <a:avLst/>
          </a:prstGeom>
        </p:spPr>
        <p:txBody>
          <a:bodyPr wrap="square">
            <a:spAutoFit/>
          </a:bodyPr>
          <a:lstStyle/>
          <a:p>
            <a:r>
              <a:rPr lang="ro-RO" sz="1600" dirty="0" smtClean="0"/>
              <a:t>    În </a:t>
            </a:r>
            <a:r>
              <a:rPr lang="ro-RO" sz="1600" dirty="0"/>
              <a:t>solarii s-au plantat tomatele în benzi cu o distanță de 50 cm între rânduri pe bandă și 150 cm între benzi, distanța dintre plante pe rând fiind de 40 cm. </a:t>
            </a:r>
            <a:endParaRPr lang="en-US" sz="1600" dirty="0"/>
          </a:p>
          <a:p>
            <a:r>
              <a:rPr lang="ro-RO" sz="1600" b="1" i="1" dirty="0"/>
              <a:t> </a:t>
            </a:r>
            <a:r>
              <a:rPr lang="ro-RO" sz="1600" b="1" i="1" dirty="0" smtClean="0"/>
              <a:t>Legenda</a:t>
            </a:r>
            <a:r>
              <a:rPr lang="ro-RO" sz="1600" b="1" i="1" dirty="0"/>
              <a:t>:</a:t>
            </a:r>
            <a:endParaRPr lang="en-US" sz="1600" b="1" i="1" dirty="0"/>
          </a:p>
          <a:p>
            <a:r>
              <a:rPr lang="ro-RO" sz="1600" dirty="0"/>
              <a:t>T = plantă de tomate</a:t>
            </a:r>
            <a:endParaRPr lang="en-US" sz="1600" dirty="0"/>
          </a:p>
          <a:p>
            <a:r>
              <a:rPr lang="ro-RO" sz="1600" dirty="0"/>
              <a:t>-- = 40 cm (spațiu între plante)</a:t>
            </a:r>
            <a:endParaRPr lang="en-US" sz="1600" dirty="0"/>
          </a:p>
          <a:p>
            <a:r>
              <a:rPr lang="ro-RO" sz="1600" dirty="0"/>
              <a:t>|| = rând de plante</a:t>
            </a:r>
            <a:endParaRPr lang="en-US" sz="1600" dirty="0"/>
          </a:p>
          <a:p>
            <a:r>
              <a:rPr lang="ro-RO" sz="1600" dirty="0"/>
              <a:t>==== = alee între benzi (150 cm)</a:t>
            </a:r>
            <a:endParaRPr lang="en-US" sz="1600" dirty="0"/>
          </a:p>
          <a:p>
            <a:r>
              <a:rPr lang="ro-RO" sz="1600" dirty="0"/>
              <a:t> </a:t>
            </a:r>
            <a:endParaRPr lang="en-US" sz="1600" dirty="0"/>
          </a:p>
          <a:p>
            <a:r>
              <a:rPr lang="ro-RO" sz="1600" dirty="0"/>
              <a:t>Bandă 1:</a:t>
            </a:r>
            <a:endParaRPr lang="en-US" sz="1600" dirty="0"/>
          </a:p>
          <a:p>
            <a:r>
              <a:rPr lang="ro-RO" sz="1600" dirty="0"/>
              <a:t>T--T--T--T--T             ||  ← Rând 1</a:t>
            </a:r>
            <a:endParaRPr lang="en-US" sz="1600" dirty="0"/>
          </a:p>
          <a:p>
            <a:r>
              <a:rPr lang="ro-RO" sz="1600" dirty="0"/>
              <a:t>(50 cm între rânduri)</a:t>
            </a:r>
            <a:endParaRPr lang="en-US" sz="1600" dirty="0"/>
          </a:p>
          <a:p>
            <a:r>
              <a:rPr lang="ro-RO" sz="1600" dirty="0"/>
              <a:t>T--T--T--T--T             ||  ← Rând 2</a:t>
            </a:r>
            <a:endParaRPr lang="en-US" sz="1600" dirty="0"/>
          </a:p>
          <a:p>
            <a:r>
              <a:rPr lang="ro-RO" sz="1600" dirty="0"/>
              <a:t>===============================  ← Alee 150 cm</a:t>
            </a:r>
            <a:endParaRPr lang="en-US" sz="1600" dirty="0"/>
          </a:p>
          <a:p>
            <a:r>
              <a:rPr lang="ro-RO" sz="1600" dirty="0"/>
              <a:t> </a:t>
            </a:r>
            <a:endParaRPr lang="en-US" sz="1600" dirty="0"/>
          </a:p>
          <a:p>
            <a:r>
              <a:rPr lang="ro-RO" sz="1600" dirty="0"/>
              <a:t>Bandă 2:</a:t>
            </a:r>
            <a:endParaRPr lang="en-US" sz="1600" dirty="0"/>
          </a:p>
          <a:p>
            <a:r>
              <a:rPr lang="ro-RO" sz="1600" dirty="0"/>
              <a:t>T--T--T--T--T             ||  ← Rând 1</a:t>
            </a:r>
            <a:endParaRPr lang="en-US" sz="1600" dirty="0"/>
          </a:p>
          <a:p>
            <a:r>
              <a:rPr lang="ro-RO" sz="1600" dirty="0"/>
              <a:t>(50 cm între rânduri)</a:t>
            </a:r>
            <a:endParaRPr lang="en-US" sz="1600" dirty="0"/>
          </a:p>
          <a:p>
            <a:r>
              <a:rPr lang="ro-RO" sz="1600" dirty="0"/>
              <a:t>T--T--T--T--T             ||  ← Rând 2</a:t>
            </a:r>
            <a:endParaRPr lang="en-US" sz="1600" dirty="0"/>
          </a:p>
          <a:p>
            <a:r>
              <a:rPr lang="ro-RO" sz="1600" dirty="0"/>
              <a:t>===============================  ← Alee 150 cm</a:t>
            </a:r>
            <a:endParaRPr lang="en-US" sz="1600" dirty="0"/>
          </a:p>
          <a:p>
            <a:r>
              <a:rPr lang="ro-RO" sz="1600" dirty="0"/>
              <a:t> </a:t>
            </a:r>
            <a:endParaRPr lang="en-US" sz="1600" dirty="0"/>
          </a:p>
          <a:p>
            <a:r>
              <a:rPr lang="ro-RO" sz="1600" dirty="0"/>
              <a:t>Pentru mulci în solarul tip tunel s-a folosit folie neagră de mulcire, pe când în seră s-a plantat fără a mulci solul.</a:t>
            </a:r>
            <a:endParaRPr lang="en-US" sz="1600" dirty="0"/>
          </a:p>
          <a:p>
            <a:r>
              <a:rPr lang="ro-RO" sz="1600" dirty="0"/>
              <a:t>În perioada de răsad și după plantare s-au efectuat urmatoarele tratamente fitosanitare (tabelul </a:t>
            </a:r>
            <a:r>
              <a:rPr lang="ro-RO" sz="1600" dirty="0" smtClean="0"/>
              <a:t>6). Observatiile si prelucrarea datelor se vor face in etapa urmatoare.</a:t>
            </a:r>
            <a:endParaRPr lang="en-US" sz="1600" dirty="0"/>
          </a:p>
        </p:txBody>
      </p:sp>
    </p:spTree>
    <p:extLst>
      <p:ext uri="{BB962C8B-B14F-4D97-AF65-F5344CB8AC3E}">
        <p14:creationId xmlns:p14="http://schemas.microsoft.com/office/powerpoint/2010/main" val="11868550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00"/>
            <a:ext cx="8763000" cy="268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52400" y="1143000"/>
            <a:ext cx="8686800" cy="338554"/>
          </a:xfrm>
          <a:prstGeom prst="rect">
            <a:avLst/>
          </a:prstGeom>
        </p:spPr>
        <p:txBody>
          <a:bodyPr wrap="square">
            <a:spAutoFit/>
          </a:bodyPr>
          <a:lstStyle/>
          <a:p>
            <a:pPr algn="ctr"/>
            <a:r>
              <a:rPr lang="ro-RO" sz="1600" dirty="0"/>
              <a:t>Tabel </a:t>
            </a:r>
            <a:r>
              <a:rPr lang="ro-RO" sz="1600" dirty="0" smtClean="0"/>
              <a:t>6. </a:t>
            </a:r>
            <a:r>
              <a:rPr lang="ro-RO" sz="1600" dirty="0"/>
              <a:t>Tratamente fitosanitare aplicate tomatelor din SERĂ, solar tip ISRAEL, solar tip TUNEL</a:t>
            </a:r>
            <a:endParaRPr lang="en-US" sz="1600" dirty="0"/>
          </a:p>
        </p:txBody>
      </p:sp>
    </p:spTree>
    <p:extLst>
      <p:ext uri="{BB962C8B-B14F-4D97-AF65-F5344CB8AC3E}">
        <p14:creationId xmlns:p14="http://schemas.microsoft.com/office/powerpoint/2010/main" val="12572112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4"/>
          <p:cNvSpPr txBox="1"/>
          <p:nvPr/>
        </p:nvSpPr>
        <p:spPr>
          <a:xfrm>
            <a:off x="381000" y="228600"/>
            <a:ext cx="8241030" cy="610424"/>
          </a:xfrm>
          <a:prstGeom prst="rect">
            <a:avLst/>
          </a:prstGeom>
        </p:spPr>
        <p:txBody>
          <a:bodyPr vert="horz" wrap="square" lIns="0" tIns="12700" rIns="0" bIns="0" rtlCol="0">
            <a:spAutoFit/>
          </a:bodyPr>
          <a:lstStyle/>
          <a:p>
            <a:pPr algn="just"/>
            <a:r>
              <a:rPr lang="en-US" sz="2000" dirty="0"/>
              <a:t> </a:t>
            </a:r>
          </a:p>
          <a:p>
            <a:pPr marR="5080" algn="just">
              <a:lnSpc>
                <a:spcPct val="100000"/>
              </a:lnSpc>
              <a:spcBef>
                <a:spcPts val="100"/>
              </a:spcBef>
            </a:pPr>
            <a:endParaRPr dirty="0"/>
          </a:p>
        </p:txBody>
      </p:sp>
      <p:sp>
        <p:nvSpPr>
          <p:cNvPr id="3" name="Rectangle 2"/>
          <p:cNvSpPr/>
          <p:nvPr/>
        </p:nvSpPr>
        <p:spPr>
          <a:xfrm>
            <a:off x="95250" y="76200"/>
            <a:ext cx="8915400" cy="5232202"/>
          </a:xfrm>
          <a:prstGeom prst="rect">
            <a:avLst/>
          </a:prstGeom>
        </p:spPr>
        <p:txBody>
          <a:bodyPr wrap="square">
            <a:spAutoFit/>
          </a:bodyPr>
          <a:lstStyle/>
          <a:p>
            <a:pPr algn="ctr"/>
            <a:r>
              <a:rPr lang="ro-RO" b="1" dirty="0"/>
              <a:t>Activitatea 4.2. Monitorizarea unor parametrii climatici zonali si de microclimat in diferite tipuri constructive de spatii protejate (partea II)</a:t>
            </a:r>
            <a:endParaRPr lang="en-US" dirty="0"/>
          </a:p>
          <a:p>
            <a:r>
              <a:rPr lang="ro-RO" dirty="0"/>
              <a:t> </a:t>
            </a:r>
            <a:endParaRPr lang="en-US" dirty="0"/>
          </a:p>
          <a:p>
            <a:r>
              <a:rPr lang="ro-RO" dirty="0" smtClean="0"/>
              <a:t> </a:t>
            </a:r>
          </a:p>
          <a:p>
            <a:endParaRPr lang="ro-RO" dirty="0"/>
          </a:p>
          <a:p>
            <a:r>
              <a:rPr lang="ro-RO" dirty="0" smtClean="0"/>
              <a:t>   </a:t>
            </a:r>
            <a:r>
              <a:rPr lang="ro-RO" sz="1600" dirty="0" smtClean="0"/>
              <a:t>În </a:t>
            </a:r>
            <a:r>
              <a:rPr lang="ro-RO" sz="1600" dirty="0"/>
              <a:t>cadrul acestei activități, conducătorul de proiect SCDL Buzău și Partenerul 1- ICDLF Vidra au montat senzorii de  temperatură și umiditate în spațiile protejate unde au fost amplasate experimentele pentru a urmări condițiile climatice din spatiile protejate.</a:t>
            </a:r>
            <a:endParaRPr lang="en-US" sz="1600" dirty="0"/>
          </a:p>
          <a:p>
            <a:r>
              <a:rPr lang="ro-RO" sz="1600" dirty="0" smtClean="0"/>
              <a:t>     Monitorizarea </a:t>
            </a:r>
            <a:r>
              <a:rPr lang="ro-RO" sz="1600" dirty="0"/>
              <a:t>parametrilor climatici constituie o componentă esențială a cercetării aplicate în agricultură, având implicații directe asupra proceselor biologice ale plantelor și asupra deciziilor tehnologice</a:t>
            </a:r>
            <a:r>
              <a:rPr lang="ro-RO" sz="1600" dirty="0" smtClean="0"/>
              <a:t>.</a:t>
            </a:r>
          </a:p>
          <a:p>
            <a:r>
              <a:rPr lang="ro-RO" sz="1600" dirty="0" smtClean="0"/>
              <a:t>     În </a:t>
            </a:r>
            <a:r>
              <a:rPr lang="ro-RO" sz="1600" dirty="0"/>
              <a:t>cadrul proiectului ADER 6.3.20 s-au instalat sisteme de monitorizare a temperaturii și a umiditătii în tipuri noi de spații protejate, atât în interiorul acestora, cât și în exterior (Figura </a:t>
            </a:r>
            <a:r>
              <a:rPr lang="ro-RO" sz="1600" dirty="0" smtClean="0"/>
              <a:t>17).</a:t>
            </a:r>
            <a:endParaRPr lang="en-US" sz="1600" dirty="0"/>
          </a:p>
          <a:p>
            <a:r>
              <a:rPr lang="ro-RO" sz="1600" dirty="0"/>
              <a:t>Sistemul de monitorizare a parametrilor climatici utilizat în cadrul proiectului ADER 6.3.20 este compus din senzori digitali de temperatură și umiditate ambientală, conectați la o platformă centralizată de colectare și stocare a datelor. Acesta permite înregistrarea continuă a valorilor, oferind acces în timp real la informații esențiale pentru managementul culturilor horticole în spații protejate. Sistemul este configurat să declanșeze alerte automate în caz de abateri semnificative de la limitele agrotehnice optime, susținând astfel luarea rapidă a deciziilor în vederea reducerii pierderilor și optimizării producției.</a:t>
            </a:r>
            <a:endParaRPr lang="en-US" sz="1600" dirty="0"/>
          </a:p>
          <a:p>
            <a:endParaRPr lang="en-US" dirty="0"/>
          </a:p>
        </p:txBody>
      </p:sp>
    </p:spTree>
    <p:extLst>
      <p:ext uri="{BB962C8B-B14F-4D97-AF65-F5344CB8AC3E}">
        <p14:creationId xmlns:p14="http://schemas.microsoft.com/office/powerpoint/2010/main" val="23936666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C:\Users\Computer\Downloads\New folder (2)\IMG_974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142999"/>
            <a:ext cx="2819400" cy="3459004"/>
          </a:xfrm>
          <a:prstGeom prst="rect">
            <a:avLst/>
          </a:prstGeom>
          <a:noFill/>
          <a:ln>
            <a:noFill/>
          </a:ln>
        </p:spPr>
      </p:pic>
      <p:pic>
        <p:nvPicPr>
          <p:cNvPr id="10" name="Picture 9" descr="C:\Users\Computer\Downloads\New folder (2)\IMG_9717.JPG"/>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3078401" y="1517729"/>
            <a:ext cx="3459006" cy="2709543"/>
          </a:xfrm>
          <a:prstGeom prst="rect">
            <a:avLst/>
          </a:prstGeom>
          <a:noFill/>
          <a:ln>
            <a:noFill/>
          </a:ln>
        </p:spPr>
      </p:pic>
      <p:pic>
        <p:nvPicPr>
          <p:cNvPr id="11" name="Picture 10"/>
          <p:cNvPicPr/>
          <p:nvPr/>
        </p:nvPicPr>
        <p:blipFill>
          <a:blip r:embed="rId4" cstate="print">
            <a:extLst>
              <a:ext uri="{28A0092B-C50C-407E-A947-70E740481C1C}">
                <a14:useLocalDpi xmlns:a14="http://schemas.microsoft.com/office/drawing/2010/main" val="0"/>
              </a:ext>
            </a:extLst>
          </a:blip>
          <a:stretch>
            <a:fillRect/>
          </a:stretch>
        </p:blipFill>
        <p:spPr>
          <a:xfrm>
            <a:off x="6324600" y="1142999"/>
            <a:ext cx="2691132" cy="3459006"/>
          </a:xfrm>
          <a:prstGeom prst="rect">
            <a:avLst/>
          </a:prstGeom>
        </p:spPr>
      </p:pic>
      <p:sp>
        <p:nvSpPr>
          <p:cNvPr id="6" name="Rectangle 5"/>
          <p:cNvSpPr/>
          <p:nvPr/>
        </p:nvSpPr>
        <p:spPr>
          <a:xfrm>
            <a:off x="457200" y="4677742"/>
            <a:ext cx="8558531" cy="417165"/>
          </a:xfrm>
          <a:prstGeom prst="rect">
            <a:avLst/>
          </a:prstGeom>
        </p:spPr>
        <p:txBody>
          <a:bodyPr wrap="square">
            <a:spAutoFit/>
          </a:bodyPr>
          <a:lstStyle/>
          <a:p>
            <a:pPr algn="ctr">
              <a:lnSpc>
                <a:spcPct val="150000"/>
              </a:lnSpc>
              <a:tabLst>
                <a:tab pos="457200" algn="l"/>
                <a:tab pos="1990725" algn="l"/>
              </a:tabLst>
            </a:pPr>
            <a:r>
              <a:rPr lang="ro-RO" sz="1600" i="1" dirty="0">
                <a:latin typeface="Times New Roman" panose="02020603050405020304" pitchFamily="18" charset="0"/>
                <a:ea typeface="Calibri" panose="020F0502020204030204" pitchFamily="34" charset="0"/>
              </a:rPr>
              <a:t>Figura </a:t>
            </a:r>
            <a:r>
              <a:rPr lang="ro-RO" sz="1600" i="1" dirty="0" smtClean="0">
                <a:latin typeface="Times New Roman" panose="02020603050405020304" pitchFamily="18" charset="0"/>
                <a:ea typeface="Calibri" panose="020F0502020204030204" pitchFamily="34" charset="0"/>
              </a:rPr>
              <a:t>17. </a:t>
            </a:r>
            <a:r>
              <a:rPr lang="ro-RO" sz="1600" i="1" dirty="0">
                <a:latin typeface="Times New Roman" panose="02020603050405020304" pitchFamily="18" charset="0"/>
                <a:ea typeface="Calibri" panose="020F0502020204030204" pitchFamily="34" charset="0"/>
              </a:rPr>
              <a:t>Sistemul de monitorizare al temperaturii și umidității instalate în interior și exterior</a:t>
            </a:r>
            <a:endParaRPr lang="en-US" sz="2000" dirty="0">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4300250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625" y="304801"/>
            <a:ext cx="8943975" cy="2062103"/>
          </a:xfrm>
          <a:prstGeom prst="rect">
            <a:avLst/>
          </a:prstGeom>
        </p:spPr>
        <p:txBody>
          <a:bodyPr wrap="square">
            <a:spAutoFit/>
          </a:bodyPr>
          <a:lstStyle/>
          <a:p>
            <a:r>
              <a:rPr lang="en-US" sz="1600" dirty="0"/>
              <a:t> </a:t>
            </a:r>
            <a:r>
              <a:rPr lang="en-US" sz="1600" dirty="0" smtClean="0"/>
              <a:t>       </a:t>
            </a:r>
            <a:r>
              <a:rPr lang="en-US" sz="1600" dirty="0" err="1" smtClean="0"/>
              <a:t>Prin</a:t>
            </a:r>
            <a:r>
              <a:rPr lang="en-US" sz="1600" dirty="0" smtClean="0"/>
              <a:t> </a:t>
            </a:r>
            <a:r>
              <a:rPr lang="en-US" sz="1600" dirty="0" err="1"/>
              <a:t>acuratețea</a:t>
            </a:r>
            <a:r>
              <a:rPr lang="en-US" sz="1600" dirty="0"/>
              <a:t> </a:t>
            </a:r>
            <a:r>
              <a:rPr lang="en-US" sz="1600" dirty="0" err="1"/>
              <a:t>și</a:t>
            </a:r>
            <a:r>
              <a:rPr lang="en-US" sz="1600" dirty="0"/>
              <a:t> </a:t>
            </a:r>
            <a:r>
              <a:rPr lang="en-US" sz="1600" dirty="0" err="1"/>
              <a:t>capacitatea</a:t>
            </a:r>
            <a:r>
              <a:rPr lang="en-US" sz="1600" dirty="0"/>
              <a:t> </a:t>
            </a:r>
            <a:r>
              <a:rPr lang="en-US" sz="1600" dirty="0" err="1"/>
              <a:t>sa</a:t>
            </a:r>
            <a:r>
              <a:rPr lang="en-US" sz="1600" dirty="0"/>
              <a:t> de </a:t>
            </a:r>
            <a:r>
              <a:rPr lang="en-US" sz="1600" dirty="0" err="1"/>
              <a:t>stocare</a:t>
            </a:r>
            <a:r>
              <a:rPr lang="en-US" sz="1600" dirty="0"/>
              <a:t>, </a:t>
            </a:r>
            <a:r>
              <a:rPr lang="en-US" sz="1600" i="1" dirty="0"/>
              <a:t>KLIMALOGG PRO</a:t>
            </a:r>
            <a:r>
              <a:rPr lang="en-US" sz="1600" dirty="0"/>
              <a:t> a </a:t>
            </a:r>
            <a:r>
              <a:rPr lang="en-US" sz="1600" dirty="0" err="1"/>
              <a:t>permis</a:t>
            </a:r>
            <a:r>
              <a:rPr lang="en-US" sz="1600" dirty="0"/>
              <a:t>  </a:t>
            </a:r>
            <a:r>
              <a:rPr lang="en-US" sz="1600" dirty="0" err="1"/>
              <a:t>monitorizarea</a:t>
            </a:r>
            <a:r>
              <a:rPr lang="en-US" sz="1600" dirty="0"/>
              <a:t> </a:t>
            </a:r>
            <a:r>
              <a:rPr lang="en-US" sz="1600" dirty="0" err="1"/>
              <a:t>pe</a:t>
            </a:r>
            <a:r>
              <a:rPr lang="en-US" sz="1600" dirty="0"/>
              <a:t> </a:t>
            </a:r>
            <a:r>
              <a:rPr lang="en-US" sz="1600" dirty="0" err="1"/>
              <a:t>perioada</a:t>
            </a:r>
            <a:r>
              <a:rPr lang="en-US" sz="1600" dirty="0"/>
              <a:t> de </a:t>
            </a:r>
            <a:r>
              <a:rPr lang="en-US" sz="1600" dirty="0" err="1"/>
              <a:t>vegetatie</a:t>
            </a:r>
            <a:r>
              <a:rPr lang="en-US" sz="1600" dirty="0"/>
              <a:t>  a </a:t>
            </a:r>
            <a:r>
              <a:rPr lang="en-US" sz="1600" dirty="0" err="1"/>
              <a:t>condițiilor</a:t>
            </a:r>
            <a:r>
              <a:rPr lang="en-US" sz="1600" dirty="0"/>
              <a:t> </a:t>
            </a:r>
            <a:r>
              <a:rPr lang="en-US" sz="1600" dirty="0" err="1"/>
              <a:t>climatice</a:t>
            </a:r>
            <a:r>
              <a:rPr lang="en-US" sz="1600" dirty="0"/>
              <a:t>, </a:t>
            </a:r>
            <a:r>
              <a:rPr lang="en-US" sz="1600" dirty="0" err="1"/>
              <a:t>contribuind</a:t>
            </a:r>
            <a:r>
              <a:rPr lang="en-US" sz="1600" dirty="0"/>
              <a:t> la </a:t>
            </a:r>
            <a:r>
              <a:rPr lang="en-US" sz="1600" dirty="0" err="1"/>
              <a:t>prevenirea</a:t>
            </a:r>
            <a:r>
              <a:rPr lang="en-US" sz="1600" dirty="0"/>
              <a:t> </a:t>
            </a:r>
            <a:r>
              <a:rPr lang="en-US" sz="1600" dirty="0" err="1"/>
              <a:t>riscurilor</a:t>
            </a:r>
            <a:r>
              <a:rPr lang="en-US" sz="1600" dirty="0"/>
              <a:t> legate de </a:t>
            </a:r>
            <a:r>
              <a:rPr lang="en-US" sz="1600" dirty="0" err="1"/>
              <a:t>umiditate</a:t>
            </a:r>
            <a:r>
              <a:rPr lang="en-US" sz="1600" dirty="0"/>
              <a:t>, </a:t>
            </a:r>
            <a:r>
              <a:rPr lang="en-US" sz="1600" dirty="0" err="1"/>
              <a:t>mucegai</a:t>
            </a:r>
            <a:r>
              <a:rPr lang="en-US" sz="1600" dirty="0"/>
              <a:t>, </a:t>
            </a:r>
            <a:r>
              <a:rPr lang="en-US" sz="1600" dirty="0" err="1"/>
              <a:t>temperaturi</a:t>
            </a:r>
            <a:r>
              <a:rPr lang="en-US" sz="1600" dirty="0"/>
              <a:t> </a:t>
            </a:r>
            <a:r>
              <a:rPr lang="en-US" sz="1600" dirty="0" err="1"/>
              <a:t>necorespunzătoare</a:t>
            </a:r>
            <a:r>
              <a:rPr lang="en-US" sz="1600" dirty="0"/>
              <a:t> </a:t>
            </a:r>
            <a:r>
              <a:rPr lang="en-US" sz="1600" dirty="0" err="1"/>
              <a:t>și</a:t>
            </a:r>
            <a:r>
              <a:rPr lang="en-US" sz="1600" dirty="0"/>
              <a:t> </a:t>
            </a:r>
            <a:r>
              <a:rPr lang="en-US" sz="1600" dirty="0" err="1"/>
              <a:t>oferă</a:t>
            </a:r>
            <a:r>
              <a:rPr lang="en-US" sz="1600" dirty="0"/>
              <a:t> o </a:t>
            </a:r>
            <a:r>
              <a:rPr lang="en-US" sz="1600" dirty="0" err="1"/>
              <a:t>documentație</a:t>
            </a:r>
            <a:r>
              <a:rPr lang="en-US" sz="1600" dirty="0"/>
              <a:t> </a:t>
            </a:r>
            <a:r>
              <a:rPr lang="en-US" sz="1600" dirty="0" err="1"/>
              <a:t>detaliată</a:t>
            </a:r>
            <a:r>
              <a:rPr lang="en-US" sz="1600" dirty="0"/>
              <a:t> </a:t>
            </a:r>
            <a:r>
              <a:rPr lang="en-US" sz="1600" dirty="0" err="1"/>
              <a:t>pentru</a:t>
            </a:r>
            <a:r>
              <a:rPr lang="en-US" sz="1600" dirty="0"/>
              <a:t> </a:t>
            </a:r>
            <a:r>
              <a:rPr lang="en-US" sz="1600" dirty="0" err="1"/>
              <a:t>rapoarte</a:t>
            </a:r>
            <a:r>
              <a:rPr lang="en-US" sz="1600" dirty="0"/>
              <a:t> </a:t>
            </a:r>
            <a:r>
              <a:rPr lang="en-US" sz="1600" dirty="0" err="1"/>
              <a:t>tehnice</a:t>
            </a:r>
            <a:r>
              <a:rPr lang="en-US" sz="1600" dirty="0"/>
              <a:t> </a:t>
            </a:r>
            <a:r>
              <a:rPr lang="en-US" sz="1600" dirty="0" err="1"/>
              <a:t>sau</a:t>
            </a:r>
            <a:r>
              <a:rPr lang="en-US" sz="1600" dirty="0"/>
              <a:t> </a:t>
            </a:r>
            <a:r>
              <a:rPr lang="en-US" sz="1600" dirty="0" err="1"/>
              <a:t>audituri</a:t>
            </a:r>
            <a:r>
              <a:rPr lang="en-US" sz="1600" dirty="0"/>
              <a:t>.</a:t>
            </a:r>
          </a:p>
          <a:p>
            <a:r>
              <a:rPr lang="en-US" sz="1600" dirty="0" smtClean="0"/>
              <a:t>     </a:t>
            </a:r>
            <a:r>
              <a:rPr lang="ro-RO" sz="1600" dirty="0" smtClean="0"/>
              <a:t>Datele </a:t>
            </a:r>
            <a:r>
              <a:rPr lang="ro-RO" sz="1600" dirty="0"/>
              <a:t>colectate sunt arhivate într-un format securizat, cu acces controlat, asigurând respectarea cerințelor privind integritatea și validarea informațiilor. De asemenea, platforma oferă funcționalități avansate de analiză, comparare și raportare a datelor, fiind un instrument util pentru cercetători și specialiști în evaluarea impactului factorilor climatici asupra procesului de producere a răsadurilor (Figura </a:t>
            </a:r>
            <a:r>
              <a:rPr lang="en-US" sz="1600" dirty="0" smtClean="0"/>
              <a:t>18</a:t>
            </a:r>
            <a:r>
              <a:rPr lang="ro-RO" sz="1600" dirty="0" smtClean="0"/>
              <a:t>).</a:t>
            </a:r>
            <a:endParaRPr lang="en-US" sz="1600" dirty="0"/>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1676400" y="2536180"/>
            <a:ext cx="5395912" cy="3636019"/>
          </a:xfrm>
          <a:prstGeom prst="rect">
            <a:avLst/>
          </a:prstGeom>
        </p:spPr>
      </p:pic>
      <p:sp>
        <p:nvSpPr>
          <p:cNvPr id="4" name="Rectangle 3"/>
          <p:cNvSpPr/>
          <p:nvPr/>
        </p:nvSpPr>
        <p:spPr>
          <a:xfrm>
            <a:off x="914400" y="2197627"/>
            <a:ext cx="6597966" cy="338554"/>
          </a:xfrm>
          <a:prstGeom prst="rect">
            <a:avLst/>
          </a:prstGeom>
        </p:spPr>
        <p:txBody>
          <a:bodyPr wrap="square">
            <a:spAutoFit/>
          </a:bodyPr>
          <a:lstStyle/>
          <a:p>
            <a:pPr algn="ctr"/>
            <a:r>
              <a:rPr lang="ro-RO" sz="1600" i="1" dirty="0"/>
              <a:t>Figura </a:t>
            </a:r>
            <a:r>
              <a:rPr lang="en-US" sz="1600" i="1" dirty="0" smtClean="0"/>
              <a:t>18</a:t>
            </a:r>
            <a:r>
              <a:rPr lang="ro-RO" sz="1600" i="1" dirty="0" smtClean="0"/>
              <a:t>. </a:t>
            </a:r>
            <a:r>
              <a:rPr lang="ro-RO" sz="1600" i="1" dirty="0"/>
              <a:t>Inregistrare parametri climatici in spatii protejate cu Data Logger</a:t>
            </a:r>
            <a:endParaRPr lang="en-US" sz="1600" dirty="0"/>
          </a:p>
        </p:txBody>
      </p:sp>
    </p:spTree>
    <p:extLst>
      <p:ext uri="{BB962C8B-B14F-4D97-AF65-F5344CB8AC3E}">
        <p14:creationId xmlns:p14="http://schemas.microsoft.com/office/powerpoint/2010/main" val="42888448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412" y="0"/>
            <a:ext cx="9144000" cy="923330"/>
          </a:xfrm>
          <a:prstGeom prst="rect">
            <a:avLst/>
          </a:prstGeom>
        </p:spPr>
        <p:txBody>
          <a:bodyPr wrap="square">
            <a:spAutoFit/>
          </a:bodyPr>
          <a:lstStyle/>
          <a:p>
            <a:r>
              <a:rPr lang="en-US" dirty="0" smtClean="0"/>
              <a:t>     </a:t>
            </a:r>
            <a:r>
              <a:rPr lang="ro-RO" dirty="0" smtClean="0"/>
              <a:t>În </a:t>
            </a:r>
            <a:r>
              <a:rPr lang="ro-RO" dirty="0"/>
              <a:t>continuare vor fi prezentate informații privnd amplasarea senzorilor în  fiecare tip de spațiu protejat și datele obținute în urma citirilor senzorilor de temperatură și umiditate utilizați cadrul proiectului.</a:t>
            </a:r>
            <a:endParaRPr lang="en-US" dirty="0"/>
          </a:p>
        </p:txBody>
      </p:sp>
      <p:sp>
        <p:nvSpPr>
          <p:cNvPr id="5" name="Rectangle 4"/>
          <p:cNvSpPr/>
          <p:nvPr/>
        </p:nvSpPr>
        <p:spPr>
          <a:xfrm>
            <a:off x="3399144" y="923330"/>
            <a:ext cx="2378536" cy="369332"/>
          </a:xfrm>
          <a:prstGeom prst="rect">
            <a:avLst/>
          </a:prstGeom>
        </p:spPr>
        <p:txBody>
          <a:bodyPr wrap="none">
            <a:spAutoFit/>
          </a:bodyPr>
          <a:lstStyle/>
          <a:p>
            <a:r>
              <a:rPr lang="ro-RO" b="1" dirty="0"/>
              <a:t>SOLAR</a:t>
            </a:r>
            <a:r>
              <a:rPr lang="ro-RO" dirty="0"/>
              <a:t> </a:t>
            </a:r>
            <a:r>
              <a:rPr lang="ro-RO" b="1" dirty="0"/>
              <a:t>TIP INDUSTRIAL</a:t>
            </a:r>
            <a:endParaRPr lang="en-US" dirty="0"/>
          </a:p>
        </p:txBody>
      </p:sp>
      <p:sp>
        <p:nvSpPr>
          <p:cNvPr id="6" name="Rectangle 5"/>
          <p:cNvSpPr/>
          <p:nvPr/>
        </p:nvSpPr>
        <p:spPr>
          <a:xfrm>
            <a:off x="216877" y="1287524"/>
            <a:ext cx="2620846" cy="369332"/>
          </a:xfrm>
          <a:prstGeom prst="rect">
            <a:avLst/>
          </a:prstGeom>
        </p:spPr>
        <p:txBody>
          <a:bodyPr wrap="none">
            <a:spAutoFit/>
          </a:bodyPr>
          <a:lstStyle/>
          <a:p>
            <a:r>
              <a:rPr lang="ro-RO" dirty="0"/>
              <a:t>Tabel 4. </a:t>
            </a:r>
            <a:r>
              <a:rPr lang="ro-RO" b="1" dirty="0"/>
              <a:t>Luna Aprilie 2025</a:t>
            </a:r>
            <a:endParaRPr lang="en-US" dirty="0"/>
          </a:p>
        </p:txBody>
      </p:sp>
      <p:pic>
        <p:nvPicPr>
          <p:cNvPr id="2049"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01509" y="1656856"/>
            <a:ext cx="6629400" cy="4335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96065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457200"/>
            <a:ext cx="7854536" cy="368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184068" y="4141788"/>
            <a:ext cx="6705600" cy="646331"/>
          </a:xfrm>
          <a:prstGeom prst="rect">
            <a:avLst/>
          </a:prstGeom>
        </p:spPr>
        <p:txBody>
          <a:bodyPr wrap="square">
            <a:spAutoFit/>
          </a:bodyPr>
          <a:lstStyle/>
          <a:p>
            <a:pPr algn="ctr"/>
            <a:r>
              <a:rPr lang="ro-RO" dirty="0">
                <a:solidFill>
                  <a:srgbClr val="FF0000"/>
                </a:solidFill>
              </a:rPr>
              <a:t/>
            </a:r>
            <a:br>
              <a:rPr lang="ro-RO" dirty="0">
                <a:solidFill>
                  <a:srgbClr val="FF0000"/>
                </a:solidFill>
              </a:rPr>
            </a:br>
            <a:r>
              <a:rPr lang="ro-RO" i="1" dirty="0">
                <a:solidFill>
                  <a:srgbClr val="FF0000"/>
                </a:solidFill>
              </a:rPr>
              <a:t>Figura 23. Grafic reprezentativ pentru luna Aprilie 2025</a:t>
            </a:r>
            <a:endParaRPr lang="en-US" dirty="0">
              <a:solidFill>
                <a:srgbClr val="FF0000"/>
              </a:solidFill>
            </a:endParaRPr>
          </a:p>
        </p:txBody>
      </p:sp>
    </p:spTree>
    <p:extLst>
      <p:ext uri="{BB962C8B-B14F-4D97-AF65-F5344CB8AC3E}">
        <p14:creationId xmlns:p14="http://schemas.microsoft.com/office/powerpoint/2010/main" val="12489440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2542299" cy="369332"/>
          </a:xfrm>
          <a:prstGeom prst="rect">
            <a:avLst/>
          </a:prstGeom>
        </p:spPr>
        <p:txBody>
          <a:bodyPr wrap="none">
            <a:spAutoFit/>
          </a:bodyPr>
          <a:lstStyle/>
          <a:p>
            <a:r>
              <a:rPr lang="ro-RO" dirty="0"/>
              <a:t>Tabelul 5</a:t>
            </a:r>
            <a:r>
              <a:rPr lang="ro-RO" b="1" dirty="0"/>
              <a:t>. Luna Mai 2025</a:t>
            </a:r>
            <a:endParaRPr lang="en-US" dirty="0"/>
          </a:p>
        </p:txBody>
      </p:sp>
      <p:pic>
        <p:nvPicPr>
          <p:cNvPr id="409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660065"/>
            <a:ext cx="7886986" cy="5157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1628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95943" y="1815557"/>
            <a:ext cx="8718060" cy="4315925"/>
          </a:xfrm>
          <a:prstGeom prst="rect">
            <a:avLst/>
          </a:prstGeom>
        </p:spPr>
        <p:txBody>
          <a:bodyPr vert="horz" wrap="square" lIns="0" tIns="62865" rIns="0" bIns="0" rtlCol="0">
            <a:spAutoFit/>
          </a:bodyPr>
          <a:lstStyle/>
          <a:p>
            <a:pPr algn="just"/>
            <a:r>
              <a:rPr lang="ro-RO" dirty="0" smtClean="0"/>
              <a:t>     </a:t>
            </a:r>
            <a:r>
              <a:rPr lang="en-US" dirty="0" smtClean="0"/>
              <a:t>In </a:t>
            </a:r>
            <a:r>
              <a:rPr lang="en-US" dirty="0" err="1"/>
              <a:t>cadrul</a:t>
            </a:r>
            <a:r>
              <a:rPr lang="en-US" dirty="0"/>
              <a:t> </a:t>
            </a:r>
            <a:r>
              <a:rPr lang="en-US" dirty="0" err="1"/>
              <a:t>proiectului</a:t>
            </a:r>
            <a:r>
              <a:rPr lang="en-US" dirty="0"/>
              <a:t> ADER 6.3.20 s-a </a:t>
            </a:r>
            <a:r>
              <a:rPr lang="en-US" dirty="0" err="1"/>
              <a:t>inceput</a:t>
            </a:r>
            <a:r>
              <a:rPr lang="en-US" dirty="0"/>
              <a:t> </a:t>
            </a:r>
            <a:r>
              <a:rPr lang="en-US" dirty="0" err="1"/>
              <a:t>prin</a:t>
            </a:r>
            <a:r>
              <a:rPr lang="en-US" dirty="0"/>
              <a:t> </a:t>
            </a:r>
            <a:r>
              <a:rPr lang="en-US" dirty="0" err="1"/>
              <a:t>desfiintarea</a:t>
            </a:r>
            <a:r>
              <a:rPr lang="en-US" dirty="0"/>
              <a:t> </a:t>
            </a:r>
            <a:r>
              <a:rPr lang="en-US" dirty="0" err="1"/>
              <a:t>culturilor</a:t>
            </a:r>
            <a:r>
              <a:rPr lang="en-US" dirty="0"/>
              <a:t> </a:t>
            </a:r>
            <a:r>
              <a:rPr lang="en-US" dirty="0" err="1"/>
              <a:t>anterioare</a:t>
            </a:r>
            <a:r>
              <a:rPr lang="en-US" dirty="0"/>
              <a:t> </a:t>
            </a:r>
            <a:r>
              <a:rPr lang="en-US" dirty="0" err="1"/>
              <a:t>si</a:t>
            </a:r>
            <a:r>
              <a:rPr lang="en-US" dirty="0"/>
              <a:t> </a:t>
            </a:r>
            <a:r>
              <a:rPr lang="en-US" dirty="0" err="1"/>
              <a:t>pregatirea</a:t>
            </a:r>
            <a:r>
              <a:rPr lang="en-US" dirty="0"/>
              <a:t> </a:t>
            </a:r>
            <a:r>
              <a:rPr lang="en-US" dirty="0" err="1"/>
              <a:t>materialului</a:t>
            </a:r>
            <a:r>
              <a:rPr lang="en-US" dirty="0"/>
              <a:t> </a:t>
            </a:r>
            <a:r>
              <a:rPr lang="en-US" dirty="0" smtClean="0"/>
              <a:t>biologic</a:t>
            </a:r>
            <a:r>
              <a:rPr lang="ro-RO" dirty="0" smtClean="0"/>
              <a:t> (</a:t>
            </a:r>
            <a:r>
              <a:rPr lang="ro-RO" dirty="0"/>
              <a:t>t</a:t>
            </a:r>
            <a:r>
              <a:rPr lang="ro-RO" dirty="0" smtClean="0"/>
              <a:t>omate </a:t>
            </a:r>
            <a:r>
              <a:rPr lang="ro-RO" dirty="0"/>
              <a:t>tip inimă de </a:t>
            </a:r>
            <a:r>
              <a:rPr lang="ro-RO" dirty="0" smtClean="0"/>
              <a:t>bou-Andrada</a:t>
            </a:r>
            <a:r>
              <a:rPr lang="ro-RO" dirty="0"/>
              <a:t>, tomate tip </a:t>
            </a:r>
            <a:r>
              <a:rPr lang="ro-RO" dirty="0" smtClean="0"/>
              <a:t>cherry- C</a:t>
            </a:r>
            <a:r>
              <a:rPr lang="en-US" dirty="0" err="1" smtClean="0"/>
              <a:t>arisma</a:t>
            </a:r>
            <a:r>
              <a:rPr lang="ro-RO" dirty="0" smtClean="0"/>
              <a:t>, soiul Siriana la Co, iar la P1- soiul de tomate Buzău 1600 )   </a:t>
            </a:r>
            <a:r>
              <a:rPr lang="en-US" dirty="0" smtClean="0"/>
              <a:t> </a:t>
            </a:r>
            <a:r>
              <a:rPr lang="en-US" dirty="0" err="1"/>
              <a:t>necesar</a:t>
            </a:r>
            <a:r>
              <a:rPr lang="en-US" dirty="0"/>
              <a:t> </a:t>
            </a:r>
            <a:r>
              <a:rPr lang="en-US" dirty="0" err="1"/>
              <a:t>pentru</a:t>
            </a:r>
            <a:r>
              <a:rPr lang="en-US" dirty="0"/>
              <a:t> a </a:t>
            </a:r>
            <a:r>
              <a:rPr lang="en-US" dirty="0" err="1"/>
              <a:t>infiinta</a:t>
            </a:r>
            <a:r>
              <a:rPr lang="en-US" dirty="0"/>
              <a:t> </a:t>
            </a:r>
            <a:r>
              <a:rPr lang="en-US" dirty="0" err="1"/>
              <a:t>loturile</a:t>
            </a:r>
            <a:r>
              <a:rPr lang="en-US" dirty="0"/>
              <a:t> </a:t>
            </a:r>
            <a:r>
              <a:rPr lang="en-US" dirty="0" err="1"/>
              <a:t>experimentale</a:t>
            </a:r>
            <a:r>
              <a:rPr lang="en-US" dirty="0"/>
              <a:t> </a:t>
            </a:r>
            <a:r>
              <a:rPr lang="en-US" dirty="0" err="1"/>
              <a:t>atat</a:t>
            </a:r>
            <a:r>
              <a:rPr lang="en-US" dirty="0"/>
              <a:t> la </a:t>
            </a:r>
            <a:r>
              <a:rPr lang="en-US" dirty="0" err="1"/>
              <a:t>conducatorul</a:t>
            </a:r>
            <a:r>
              <a:rPr lang="en-US" dirty="0"/>
              <a:t> de </a:t>
            </a:r>
            <a:r>
              <a:rPr lang="en-US" dirty="0" err="1"/>
              <a:t>proiect</a:t>
            </a:r>
            <a:r>
              <a:rPr lang="en-US" dirty="0"/>
              <a:t> cat </a:t>
            </a:r>
            <a:r>
              <a:rPr lang="en-US" dirty="0" err="1"/>
              <a:t>si</a:t>
            </a:r>
            <a:r>
              <a:rPr lang="en-US" dirty="0"/>
              <a:t> la </a:t>
            </a:r>
            <a:r>
              <a:rPr lang="en-US" dirty="0" err="1"/>
              <a:t>parteneri</a:t>
            </a:r>
            <a:r>
              <a:rPr lang="en-US" dirty="0"/>
              <a:t>. </a:t>
            </a:r>
          </a:p>
          <a:p>
            <a:pPr algn="just"/>
            <a:r>
              <a:rPr lang="ro-RO" dirty="0"/>
              <a:t> </a:t>
            </a:r>
            <a:r>
              <a:rPr lang="ro-RO" dirty="0" smtClean="0"/>
              <a:t>    </a:t>
            </a:r>
            <a:r>
              <a:rPr lang="en-US" dirty="0" err="1" smtClean="0"/>
              <a:t>Experimentele</a:t>
            </a:r>
            <a:r>
              <a:rPr lang="en-US" dirty="0" smtClean="0"/>
              <a:t> </a:t>
            </a:r>
            <a:r>
              <a:rPr lang="en-US" dirty="0"/>
              <a:t>in </a:t>
            </a:r>
            <a:r>
              <a:rPr lang="en-US" dirty="0" err="1"/>
              <a:t>cadrul</a:t>
            </a:r>
            <a:r>
              <a:rPr lang="en-US" dirty="0"/>
              <a:t> </a:t>
            </a:r>
            <a:r>
              <a:rPr lang="en-US" dirty="0" err="1"/>
              <a:t>proiectului</a:t>
            </a:r>
            <a:r>
              <a:rPr lang="en-US" dirty="0"/>
              <a:t>  au </a:t>
            </a:r>
            <a:r>
              <a:rPr lang="en-US" dirty="0" err="1"/>
              <a:t>fost</a:t>
            </a:r>
            <a:r>
              <a:rPr lang="en-US" dirty="0"/>
              <a:t> </a:t>
            </a:r>
            <a:r>
              <a:rPr lang="en-US" dirty="0" err="1"/>
              <a:t>amplasate</a:t>
            </a:r>
            <a:r>
              <a:rPr lang="en-US" dirty="0"/>
              <a:t> </a:t>
            </a:r>
            <a:r>
              <a:rPr lang="en-US" dirty="0" err="1"/>
              <a:t>intr</a:t>
            </a:r>
            <a:r>
              <a:rPr lang="en-US" dirty="0"/>
              <a:t>-un solar tip </a:t>
            </a:r>
            <a:r>
              <a:rPr lang="en-US" dirty="0" err="1"/>
              <a:t>NaanDanJain</a:t>
            </a:r>
            <a:r>
              <a:rPr lang="en-US" dirty="0"/>
              <a:t>, solar mare de tip industrial </a:t>
            </a:r>
            <a:r>
              <a:rPr lang="en-US" dirty="0" err="1"/>
              <a:t>si</a:t>
            </a:r>
            <a:r>
              <a:rPr lang="en-US" dirty="0"/>
              <a:t> sera  SCDL Buzau, la CP-SCDL </a:t>
            </a:r>
            <a:r>
              <a:rPr lang="en-US" dirty="0" smtClean="0"/>
              <a:t>Buzau </a:t>
            </a:r>
            <a:r>
              <a:rPr lang="ro-RO" dirty="0" smtClean="0"/>
              <a:t>și</a:t>
            </a:r>
            <a:r>
              <a:rPr lang="en-US" dirty="0" smtClean="0"/>
              <a:t> </a:t>
            </a:r>
            <a:r>
              <a:rPr lang="en-US" dirty="0"/>
              <a:t>la P1- ICDLF </a:t>
            </a:r>
            <a:r>
              <a:rPr lang="en-US" dirty="0" err="1"/>
              <a:t>Vidra</a:t>
            </a:r>
            <a:r>
              <a:rPr lang="en-US" dirty="0"/>
              <a:t> in  sera , solar Israel </a:t>
            </a:r>
            <a:r>
              <a:rPr lang="en-US" dirty="0" err="1"/>
              <a:t>si</a:t>
            </a:r>
            <a:r>
              <a:rPr lang="en-US" dirty="0"/>
              <a:t> solar de tip </a:t>
            </a:r>
            <a:r>
              <a:rPr lang="en-US" dirty="0" err="1" smtClean="0"/>
              <a:t>tunel</a:t>
            </a:r>
            <a:r>
              <a:rPr lang="en-US" dirty="0" smtClean="0"/>
              <a:t> </a:t>
            </a:r>
            <a:r>
              <a:rPr lang="ro-RO" dirty="0" smtClean="0"/>
              <a:t>.</a:t>
            </a:r>
          </a:p>
          <a:p>
            <a:pPr algn="just"/>
            <a:r>
              <a:rPr lang="ro-RO" dirty="0"/>
              <a:t> </a:t>
            </a:r>
            <a:r>
              <a:rPr lang="ro-RO" dirty="0" smtClean="0"/>
              <a:t>    </a:t>
            </a:r>
            <a:r>
              <a:rPr lang="en-US" dirty="0" err="1" smtClean="0"/>
              <a:t>Realizarea</a:t>
            </a:r>
            <a:r>
              <a:rPr lang="en-US" dirty="0" smtClean="0"/>
              <a:t> </a:t>
            </a:r>
            <a:r>
              <a:rPr lang="en-US" dirty="0" err="1"/>
              <a:t>serei</a:t>
            </a:r>
            <a:r>
              <a:rPr lang="en-US" dirty="0"/>
              <a:t> </a:t>
            </a:r>
            <a:r>
              <a:rPr lang="en-US" dirty="0" err="1"/>
              <a:t>dezvoltate</a:t>
            </a:r>
            <a:r>
              <a:rPr lang="en-US" dirty="0"/>
              <a:t> </a:t>
            </a:r>
            <a:r>
              <a:rPr lang="en-US" dirty="0" err="1"/>
              <a:t>pe</a:t>
            </a:r>
            <a:r>
              <a:rPr lang="en-US" dirty="0"/>
              <a:t> </a:t>
            </a:r>
            <a:r>
              <a:rPr lang="en-US" dirty="0" err="1"/>
              <a:t>verticală</a:t>
            </a:r>
            <a:r>
              <a:rPr lang="en-US" dirty="0"/>
              <a:t> ne-a </a:t>
            </a:r>
            <a:r>
              <a:rPr lang="en-US" dirty="0" err="1"/>
              <a:t>ajutat</a:t>
            </a:r>
            <a:r>
              <a:rPr lang="en-US" dirty="0"/>
              <a:t> </a:t>
            </a:r>
            <a:r>
              <a:rPr lang="en-US" dirty="0" err="1"/>
              <a:t>sa</a:t>
            </a:r>
            <a:r>
              <a:rPr lang="en-US" dirty="0"/>
              <a:t>  </a:t>
            </a:r>
            <a:r>
              <a:rPr lang="en-US" dirty="0" err="1"/>
              <a:t>completam</a:t>
            </a:r>
            <a:r>
              <a:rPr lang="en-US" dirty="0"/>
              <a:t>  </a:t>
            </a:r>
            <a:r>
              <a:rPr lang="en-US" dirty="0" err="1"/>
              <a:t>tehnologia</a:t>
            </a:r>
            <a:r>
              <a:rPr lang="en-US" dirty="0"/>
              <a:t> de </a:t>
            </a:r>
            <a:r>
              <a:rPr lang="en-US" dirty="0" err="1"/>
              <a:t>producere</a:t>
            </a:r>
            <a:r>
              <a:rPr lang="en-US" dirty="0"/>
              <a:t> a </a:t>
            </a:r>
            <a:r>
              <a:rPr lang="en-US" dirty="0" err="1"/>
              <a:t>răsadurilor</a:t>
            </a:r>
            <a:r>
              <a:rPr lang="en-US" dirty="0"/>
              <a:t> de legume, </a:t>
            </a:r>
            <a:r>
              <a:rPr lang="en-US" dirty="0" err="1"/>
              <a:t>în</a:t>
            </a:r>
            <a:r>
              <a:rPr lang="en-US" dirty="0"/>
              <a:t> </a:t>
            </a:r>
            <a:r>
              <a:rPr lang="en-US" dirty="0" err="1"/>
              <a:t>spaţii</a:t>
            </a:r>
            <a:r>
              <a:rPr lang="en-US" dirty="0"/>
              <a:t> </a:t>
            </a:r>
            <a:r>
              <a:rPr lang="en-US" dirty="0" err="1"/>
              <a:t>protejate</a:t>
            </a:r>
            <a:r>
              <a:rPr lang="en-US" dirty="0"/>
              <a:t> cu o </a:t>
            </a:r>
            <a:r>
              <a:rPr lang="en-US" dirty="0" err="1"/>
              <a:t>instalaţie</a:t>
            </a:r>
            <a:r>
              <a:rPr lang="en-US" dirty="0"/>
              <a:t> </a:t>
            </a:r>
            <a:r>
              <a:rPr lang="en-US" dirty="0" err="1"/>
              <a:t>mai</a:t>
            </a:r>
            <a:r>
              <a:rPr lang="en-US" dirty="0"/>
              <a:t> </a:t>
            </a:r>
            <a:r>
              <a:rPr lang="en-US" dirty="0" err="1"/>
              <a:t>eficientă</a:t>
            </a:r>
            <a:r>
              <a:rPr lang="en-US" dirty="0"/>
              <a:t> </a:t>
            </a:r>
            <a:r>
              <a:rPr lang="en-US" dirty="0" err="1"/>
              <a:t>atât</a:t>
            </a:r>
            <a:r>
              <a:rPr lang="en-US" dirty="0"/>
              <a:t> din </a:t>
            </a:r>
            <a:r>
              <a:rPr lang="en-US" dirty="0" err="1"/>
              <a:t>punct</a:t>
            </a:r>
            <a:r>
              <a:rPr lang="en-US" dirty="0"/>
              <a:t> de </a:t>
            </a:r>
            <a:r>
              <a:rPr lang="en-US" dirty="0" err="1"/>
              <a:t>vedere</a:t>
            </a:r>
            <a:r>
              <a:rPr lang="en-US" dirty="0"/>
              <a:t> economic </a:t>
            </a:r>
            <a:r>
              <a:rPr lang="en-US" dirty="0" err="1"/>
              <a:t>cât</a:t>
            </a:r>
            <a:r>
              <a:rPr lang="en-US" dirty="0"/>
              <a:t> </a:t>
            </a:r>
            <a:r>
              <a:rPr lang="en-US" dirty="0" err="1"/>
              <a:t>şi</a:t>
            </a:r>
            <a:r>
              <a:rPr lang="en-US" dirty="0"/>
              <a:t> de </a:t>
            </a:r>
            <a:r>
              <a:rPr lang="en-US" dirty="0" err="1"/>
              <a:t>protecţie</a:t>
            </a:r>
            <a:r>
              <a:rPr lang="en-US" dirty="0"/>
              <a:t> a </a:t>
            </a:r>
            <a:r>
              <a:rPr lang="en-US" dirty="0" err="1"/>
              <a:t>mediului</a:t>
            </a:r>
            <a:r>
              <a:rPr lang="en-US" dirty="0"/>
              <a:t> </a:t>
            </a:r>
            <a:r>
              <a:rPr lang="en-US" dirty="0" err="1"/>
              <a:t>ambiant</a:t>
            </a:r>
            <a:r>
              <a:rPr lang="en-US" dirty="0"/>
              <a:t>. </a:t>
            </a:r>
            <a:r>
              <a:rPr lang="en-US" dirty="0" err="1"/>
              <a:t>Rasadul</a:t>
            </a:r>
            <a:r>
              <a:rPr lang="en-US" dirty="0"/>
              <a:t> a </a:t>
            </a:r>
            <a:r>
              <a:rPr lang="en-US" dirty="0" err="1"/>
              <a:t>fost</a:t>
            </a:r>
            <a:r>
              <a:rPr lang="en-US" dirty="0"/>
              <a:t> </a:t>
            </a:r>
            <a:r>
              <a:rPr lang="en-US" dirty="0" err="1"/>
              <a:t>produs</a:t>
            </a:r>
            <a:r>
              <a:rPr lang="en-US" dirty="0"/>
              <a:t> in sera </a:t>
            </a:r>
            <a:r>
              <a:rPr lang="en-US" dirty="0" err="1"/>
              <a:t>verticala</a:t>
            </a:r>
            <a:r>
              <a:rPr lang="en-US" dirty="0"/>
              <a:t> din </a:t>
            </a:r>
            <a:r>
              <a:rPr lang="en-US" dirty="0" err="1"/>
              <a:t>cadrul</a:t>
            </a:r>
            <a:r>
              <a:rPr lang="en-US" dirty="0"/>
              <a:t> SCDL Buzau </a:t>
            </a:r>
            <a:r>
              <a:rPr lang="en-US" dirty="0" err="1"/>
              <a:t>unde</a:t>
            </a:r>
            <a:r>
              <a:rPr lang="en-US" dirty="0"/>
              <a:t> l-am </a:t>
            </a:r>
            <a:r>
              <a:rPr lang="en-US" dirty="0" err="1"/>
              <a:t>putut</a:t>
            </a:r>
            <a:r>
              <a:rPr lang="en-US" dirty="0"/>
              <a:t> </a:t>
            </a:r>
            <a:r>
              <a:rPr lang="en-US" dirty="0" err="1"/>
              <a:t>monitoriza</a:t>
            </a:r>
            <a:r>
              <a:rPr lang="en-US" dirty="0"/>
              <a:t>  din </a:t>
            </a:r>
            <a:r>
              <a:rPr lang="en-US" dirty="0" err="1"/>
              <a:t>punct</a:t>
            </a:r>
            <a:r>
              <a:rPr lang="en-US" dirty="0"/>
              <a:t> de </a:t>
            </a:r>
            <a:r>
              <a:rPr lang="en-US" dirty="0" err="1"/>
              <a:t>vedere</a:t>
            </a:r>
            <a:r>
              <a:rPr lang="en-US" dirty="0"/>
              <a:t> al </a:t>
            </a:r>
            <a:r>
              <a:rPr lang="en-US" dirty="0" err="1"/>
              <a:t>bolilor</a:t>
            </a:r>
            <a:r>
              <a:rPr lang="en-US" dirty="0"/>
              <a:t> </a:t>
            </a:r>
            <a:r>
              <a:rPr lang="en-US" dirty="0" err="1"/>
              <a:t>si</a:t>
            </a:r>
            <a:r>
              <a:rPr lang="en-US" dirty="0"/>
              <a:t> </a:t>
            </a:r>
            <a:r>
              <a:rPr lang="en-US" dirty="0" err="1"/>
              <a:t>daunatorilor</a:t>
            </a:r>
            <a:r>
              <a:rPr lang="en-US" dirty="0"/>
              <a:t>, </a:t>
            </a:r>
            <a:r>
              <a:rPr lang="en-US" dirty="0" err="1"/>
              <a:t>dar</a:t>
            </a:r>
            <a:r>
              <a:rPr lang="en-US" dirty="0"/>
              <a:t> </a:t>
            </a:r>
            <a:r>
              <a:rPr lang="en-US" dirty="0" err="1"/>
              <a:t>si</a:t>
            </a:r>
            <a:r>
              <a:rPr lang="en-US" dirty="0"/>
              <a:t> a </a:t>
            </a:r>
            <a:r>
              <a:rPr lang="en-US" dirty="0" err="1"/>
              <a:t>dezvoltarii</a:t>
            </a:r>
            <a:r>
              <a:rPr lang="en-US" dirty="0"/>
              <a:t> </a:t>
            </a:r>
            <a:r>
              <a:rPr lang="en-US" dirty="0" err="1"/>
              <a:t>acestuia</a:t>
            </a:r>
            <a:r>
              <a:rPr lang="en-US" dirty="0"/>
              <a:t> </a:t>
            </a:r>
            <a:r>
              <a:rPr lang="en-US" dirty="0" err="1"/>
              <a:t>pe</a:t>
            </a:r>
            <a:r>
              <a:rPr lang="en-US" dirty="0"/>
              <a:t> </a:t>
            </a:r>
            <a:r>
              <a:rPr lang="en-US" dirty="0" err="1"/>
              <a:t>toata</a:t>
            </a:r>
            <a:r>
              <a:rPr lang="en-US" dirty="0"/>
              <a:t> </a:t>
            </a:r>
            <a:r>
              <a:rPr lang="en-US" dirty="0" err="1"/>
              <a:t>perioada</a:t>
            </a:r>
            <a:r>
              <a:rPr lang="en-US" dirty="0"/>
              <a:t> </a:t>
            </a:r>
            <a:r>
              <a:rPr lang="en-US" dirty="0" err="1"/>
              <a:t>pana</a:t>
            </a:r>
            <a:r>
              <a:rPr lang="en-US" dirty="0"/>
              <a:t> la </a:t>
            </a:r>
            <a:r>
              <a:rPr lang="en-US" dirty="0" err="1"/>
              <a:t>plantat</a:t>
            </a:r>
            <a:r>
              <a:rPr lang="en-US" dirty="0"/>
              <a:t>.</a:t>
            </a:r>
          </a:p>
          <a:p>
            <a:pPr algn="just"/>
            <a:r>
              <a:rPr lang="en-US" dirty="0"/>
              <a:t> </a:t>
            </a:r>
          </a:p>
          <a:p>
            <a:pPr algn="just"/>
            <a:endParaRPr sz="2000" dirty="0">
              <a:latin typeface="+mj-lt"/>
              <a:cs typeface="Arial MT"/>
            </a:endParaRPr>
          </a:p>
          <a:p>
            <a:pPr marL="12700" algn="just">
              <a:lnSpc>
                <a:spcPct val="100000"/>
              </a:lnSpc>
              <a:spcBef>
                <a:spcPts val="994"/>
              </a:spcBef>
            </a:pPr>
            <a:r>
              <a:rPr sz="1400" spc="-165" dirty="0">
                <a:solidFill>
                  <a:srgbClr val="2CA1BE"/>
                </a:solidFill>
                <a:latin typeface="+mj-lt"/>
                <a:cs typeface="Microsoft Sans Serif"/>
              </a:rPr>
              <a:t>🞂</a:t>
            </a:r>
            <a:endParaRPr sz="1400" dirty="0">
              <a:latin typeface="+mj-lt"/>
              <a:cs typeface="Microsoft Sans Serif"/>
            </a:endParaRPr>
          </a:p>
        </p:txBody>
      </p:sp>
      <p:sp>
        <p:nvSpPr>
          <p:cNvPr id="12" name="object 4"/>
          <p:cNvSpPr txBox="1">
            <a:spLocks noGrp="1"/>
          </p:cNvSpPr>
          <p:nvPr>
            <p:ph type="ftr" sz="quarter" idx="5"/>
          </p:nvPr>
        </p:nvSpPr>
        <p:spPr>
          <a:xfrm>
            <a:off x="5854795" y="6531731"/>
            <a:ext cx="795654" cy="178254"/>
          </a:xfrm>
          <a:prstGeom prst="rect">
            <a:avLst/>
          </a:prstGeom>
        </p:spPr>
        <p:txBody>
          <a:bodyPr vert="horz" wrap="square" lIns="0" tIns="24130" rIns="0" bIns="0" rtlCol="0">
            <a:spAutoFit/>
          </a:bodyPr>
          <a:lstStyle/>
          <a:p>
            <a:pPr marL="12700">
              <a:lnSpc>
                <a:spcPct val="100000"/>
              </a:lnSpc>
              <a:spcBef>
                <a:spcPts val="190"/>
              </a:spcBef>
            </a:pPr>
            <a:r>
              <a:rPr spc="-10" dirty="0">
                <a:latin typeface="+mj-lt"/>
              </a:rPr>
              <a:t>SCDL</a:t>
            </a:r>
            <a:r>
              <a:rPr spc="-60" dirty="0">
                <a:latin typeface="+mj-lt"/>
              </a:rPr>
              <a:t> </a:t>
            </a:r>
            <a:r>
              <a:rPr spc="-5" dirty="0">
                <a:latin typeface="+mj-lt"/>
              </a:rPr>
              <a:t>BUZAU</a:t>
            </a:r>
          </a:p>
        </p:txBody>
      </p:sp>
      <p:sp>
        <p:nvSpPr>
          <p:cNvPr id="13" name="object 5"/>
          <p:cNvSpPr txBox="1">
            <a:spLocks noGrp="1"/>
          </p:cNvSpPr>
          <p:nvPr>
            <p:ph type="dt" sz="half" idx="6"/>
          </p:nvPr>
        </p:nvSpPr>
        <p:spPr>
          <a:xfrm>
            <a:off x="6805772" y="6532366"/>
            <a:ext cx="746125" cy="178254"/>
          </a:xfrm>
          <a:prstGeom prst="rect">
            <a:avLst/>
          </a:prstGeom>
        </p:spPr>
        <p:txBody>
          <a:bodyPr vert="horz" wrap="square" lIns="0" tIns="24130" rIns="0" bIns="0" rtlCol="0">
            <a:spAutoFit/>
          </a:bodyPr>
          <a:lstStyle/>
          <a:p>
            <a:pPr marL="12700">
              <a:lnSpc>
                <a:spcPct val="100000"/>
              </a:lnSpc>
              <a:spcBef>
                <a:spcPts val="190"/>
              </a:spcBef>
            </a:pPr>
            <a:r>
              <a:rPr lang="en-US" spc="-15" dirty="0" smtClean="0">
                <a:latin typeface="+mj-lt"/>
              </a:rPr>
              <a:t>30</a:t>
            </a:r>
            <a:r>
              <a:rPr spc="-10" dirty="0" smtClean="0">
                <a:latin typeface="+mj-lt"/>
              </a:rPr>
              <a:t>.</a:t>
            </a:r>
            <a:r>
              <a:rPr lang="ro-RO" spc="-15" dirty="0" smtClean="0">
                <a:latin typeface="+mj-lt"/>
              </a:rPr>
              <a:t>06</a:t>
            </a:r>
            <a:r>
              <a:rPr dirty="0" smtClean="0">
                <a:latin typeface="+mj-lt"/>
              </a:rPr>
              <a:t>.202</a:t>
            </a:r>
            <a:r>
              <a:rPr lang="ro-RO" dirty="0" smtClean="0">
                <a:latin typeface="+mj-lt"/>
              </a:rPr>
              <a:t>5</a:t>
            </a:r>
            <a:endParaRPr spc="-5" dirty="0">
              <a:latin typeface="+mj-lt"/>
            </a:endParaRPr>
          </a:p>
        </p:txBody>
      </p:sp>
      <p:sp>
        <p:nvSpPr>
          <p:cNvPr id="7" name="TextBox 6"/>
          <p:cNvSpPr txBox="1"/>
          <p:nvPr/>
        </p:nvSpPr>
        <p:spPr>
          <a:xfrm>
            <a:off x="76200" y="141220"/>
            <a:ext cx="8915400" cy="1200329"/>
          </a:xfrm>
          <a:prstGeom prst="rect">
            <a:avLst/>
          </a:prstGeom>
          <a:noFill/>
        </p:spPr>
        <p:txBody>
          <a:bodyPr wrap="square" rtlCol="0">
            <a:spAutoFit/>
          </a:bodyPr>
          <a:lstStyle/>
          <a:p>
            <a:pPr algn="ctr"/>
            <a:r>
              <a:rPr lang="en-US" sz="1600" b="1" i="1" dirty="0" err="1" smtClean="0"/>
              <a:t>Activitate</a:t>
            </a:r>
            <a:r>
              <a:rPr lang="en-US" sz="1600" b="1" i="1" dirty="0" smtClean="0"/>
              <a:t> </a:t>
            </a:r>
            <a:r>
              <a:rPr lang="ro-RO" sz="1600" b="1" i="1" dirty="0"/>
              <a:t>4</a:t>
            </a:r>
            <a:r>
              <a:rPr lang="en-US" sz="1600" b="1" i="1" dirty="0"/>
              <a:t>.1 </a:t>
            </a:r>
            <a:r>
              <a:rPr lang="ro-RO" sz="1600" b="1" i="1" dirty="0"/>
              <a:t>Pregătirea tipurilor de spații constructive, a terenurilor, a materialului biologic (semințe și răsaduri) și înființarea culturilor după diverse scheme, efectuarea de determinări biometrice si monitorizarea efectului tratamentelor fitosanitare </a:t>
            </a:r>
          </a:p>
          <a:p>
            <a:pPr algn="ctr"/>
            <a:endParaRPr lang="en-US" sz="2400" b="1" dirty="0"/>
          </a:p>
        </p:txBody>
      </p:sp>
    </p:spTree>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46128"/>
            <a:ext cx="8053070" cy="3882707"/>
          </a:xfrm>
          <a:prstGeom prst="rect">
            <a:avLst/>
          </a:prstGeom>
          <a:noFill/>
          <a:ln>
            <a:noFill/>
          </a:ln>
        </p:spPr>
      </p:pic>
      <p:sp>
        <p:nvSpPr>
          <p:cNvPr id="3" name="Rectangle 2"/>
          <p:cNvSpPr/>
          <p:nvPr/>
        </p:nvSpPr>
        <p:spPr>
          <a:xfrm>
            <a:off x="1060938" y="4428835"/>
            <a:ext cx="6858000" cy="646331"/>
          </a:xfrm>
          <a:prstGeom prst="rect">
            <a:avLst/>
          </a:prstGeom>
        </p:spPr>
        <p:txBody>
          <a:bodyPr wrap="square">
            <a:spAutoFit/>
          </a:bodyPr>
          <a:lstStyle/>
          <a:p>
            <a:r>
              <a:rPr lang="ro-RO" i="1" dirty="0"/>
              <a:t> </a:t>
            </a:r>
            <a:endParaRPr lang="en-US" dirty="0"/>
          </a:p>
          <a:p>
            <a:pPr algn="ctr"/>
            <a:r>
              <a:rPr lang="ro-RO" i="1" dirty="0">
                <a:solidFill>
                  <a:srgbClr val="FF0000"/>
                </a:solidFill>
              </a:rPr>
              <a:t>Figura 24. Grafic reprezentativ pentru luna Mai 2025</a:t>
            </a:r>
            <a:endParaRPr lang="en-US" dirty="0">
              <a:solidFill>
                <a:srgbClr val="FF0000"/>
              </a:solidFill>
            </a:endParaRPr>
          </a:p>
        </p:txBody>
      </p:sp>
    </p:spTree>
    <p:extLst>
      <p:ext uri="{BB962C8B-B14F-4D97-AF65-F5344CB8AC3E}">
        <p14:creationId xmlns:p14="http://schemas.microsoft.com/office/powerpoint/2010/main" val="7257721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894298" cy="6463308"/>
          </a:xfrm>
          <a:prstGeom prst="rect">
            <a:avLst/>
          </a:prstGeom>
        </p:spPr>
        <p:txBody>
          <a:bodyPr wrap="square">
            <a:spAutoFit/>
          </a:bodyPr>
          <a:lstStyle/>
          <a:p>
            <a:r>
              <a:rPr lang="en-US" dirty="0" smtClean="0"/>
              <a:t>    </a:t>
            </a:r>
            <a:r>
              <a:rPr lang="ro-RO" dirty="0" smtClean="0"/>
              <a:t>Din </a:t>
            </a:r>
            <a:r>
              <a:rPr lang="ro-RO" dirty="0"/>
              <a:t>graficul lunii </a:t>
            </a:r>
            <a:r>
              <a:rPr lang="ro-RO" b="1" dirty="0"/>
              <a:t>aprilie</a:t>
            </a:r>
            <a:r>
              <a:rPr lang="ro-RO" dirty="0"/>
              <a:t> se observă că </a:t>
            </a:r>
            <a:r>
              <a:rPr lang="en-US" dirty="0" err="1"/>
              <a:t>valorile</a:t>
            </a:r>
            <a:r>
              <a:rPr lang="en-US" dirty="0"/>
              <a:t> </a:t>
            </a:r>
            <a:r>
              <a:rPr lang="en-US" dirty="0" err="1"/>
              <a:t>temperaturii</a:t>
            </a:r>
            <a:r>
              <a:rPr lang="en-US" dirty="0"/>
              <a:t> au </a:t>
            </a:r>
            <a:r>
              <a:rPr lang="en-US" dirty="0" err="1"/>
              <a:t>crescut</a:t>
            </a:r>
            <a:r>
              <a:rPr lang="en-US" dirty="0"/>
              <a:t> </a:t>
            </a:r>
            <a:r>
              <a:rPr lang="en-US" dirty="0" err="1"/>
              <a:t>treptat</a:t>
            </a:r>
            <a:r>
              <a:rPr lang="en-US" dirty="0"/>
              <a:t> de la o </a:t>
            </a:r>
            <a:r>
              <a:rPr lang="en-US" dirty="0" err="1"/>
              <a:t>săptămână</a:t>
            </a:r>
            <a:r>
              <a:rPr lang="en-US" dirty="0"/>
              <a:t> la </a:t>
            </a:r>
            <a:r>
              <a:rPr lang="en-US" dirty="0" err="1"/>
              <a:t>alta</a:t>
            </a:r>
            <a:r>
              <a:rPr lang="en-US" dirty="0"/>
              <a:t>, </a:t>
            </a:r>
            <a:r>
              <a:rPr lang="en-US" dirty="0" err="1"/>
              <a:t>semn</a:t>
            </a:r>
            <a:r>
              <a:rPr lang="en-US" dirty="0"/>
              <a:t> </a:t>
            </a:r>
            <a:r>
              <a:rPr lang="en-US" dirty="0" err="1"/>
              <a:t>că</a:t>
            </a:r>
            <a:r>
              <a:rPr lang="en-US" dirty="0"/>
              <a:t> </a:t>
            </a:r>
            <a:r>
              <a:rPr lang="en-US" dirty="0" err="1"/>
              <a:t>solarul</a:t>
            </a:r>
            <a:r>
              <a:rPr lang="en-US" dirty="0"/>
              <a:t> </a:t>
            </a:r>
            <a:r>
              <a:rPr lang="en-US" dirty="0" err="1"/>
              <a:t>acumulează</a:t>
            </a:r>
            <a:r>
              <a:rPr lang="en-US" dirty="0"/>
              <a:t> </a:t>
            </a:r>
            <a:r>
              <a:rPr lang="en-US" dirty="0" err="1"/>
              <a:t>căldură</a:t>
            </a:r>
            <a:r>
              <a:rPr lang="en-US" dirty="0"/>
              <a:t> </a:t>
            </a:r>
            <a:r>
              <a:rPr lang="en-US" dirty="0" err="1"/>
              <a:t>progresiv</a:t>
            </a:r>
            <a:r>
              <a:rPr lang="en-US" dirty="0"/>
              <a:t>, </a:t>
            </a:r>
            <a:r>
              <a:rPr lang="en-US" dirty="0" err="1"/>
              <a:t>pe</a:t>
            </a:r>
            <a:r>
              <a:rPr lang="en-US" dirty="0"/>
              <a:t> </a:t>
            </a:r>
            <a:r>
              <a:rPr lang="en-US" dirty="0" err="1"/>
              <a:t>măsură</a:t>
            </a:r>
            <a:r>
              <a:rPr lang="en-US" dirty="0"/>
              <a:t> </a:t>
            </a:r>
            <a:r>
              <a:rPr lang="en-US" dirty="0" err="1"/>
              <a:t>ce</a:t>
            </a:r>
            <a:r>
              <a:rPr lang="en-US" dirty="0"/>
              <a:t> </a:t>
            </a:r>
            <a:r>
              <a:rPr lang="en-US" dirty="0" err="1"/>
              <a:t>zilele</a:t>
            </a:r>
            <a:r>
              <a:rPr lang="en-US" dirty="0"/>
              <a:t> </a:t>
            </a:r>
            <a:r>
              <a:rPr lang="en-US" dirty="0" err="1"/>
              <a:t>devin</a:t>
            </a:r>
            <a:r>
              <a:rPr lang="en-US" dirty="0"/>
              <a:t> </a:t>
            </a:r>
            <a:r>
              <a:rPr lang="en-US" dirty="0" err="1"/>
              <a:t>mai</a:t>
            </a:r>
            <a:r>
              <a:rPr lang="en-US" dirty="0"/>
              <a:t> </a:t>
            </a:r>
            <a:r>
              <a:rPr lang="en-US" dirty="0" err="1"/>
              <a:t>lungi.Senzorul</a:t>
            </a:r>
            <a:r>
              <a:rPr lang="en-US" dirty="0"/>
              <a:t> S2 (</a:t>
            </a:r>
            <a:r>
              <a:rPr lang="en-US" dirty="0" err="1"/>
              <a:t>amplasat</a:t>
            </a:r>
            <a:r>
              <a:rPr lang="en-US" dirty="0"/>
              <a:t> central) a </a:t>
            </a:r>
            <a:r>
              <a:rPr lang="en-US" dirty="0" err="1"/>
              <a:t>înregistrat</a:t>
            </a:r>
            <a:r>
              <a:rPr lang="en-US" dirty="0"/>
              <a:t> constant </a:t>
            </a:r>
            <a:r>
              <a:rPr lang="en-US" dirty="0" err="1"/>
              <a:t>cele</a:t>
            </a:r>
            <a:r>
              <a:rPr lang="en-US" dirty="0"/>
              <a:t> </a:t>
            </a:r>
            <a:r>
              <a:rPr lang="en-US" dirty="0" err="1"/>
              <a:t>mai</a:t>
            </a:r>
            <a:r>
              <a:rPr lang="en-US" dirty="0"/>
              <a:t> </a:t>
            </a:r>
            <a:r>
              <a:rPr lang="en-US" dirty="0" err="1"/>
              <a:t>ridicate</a:t>
            </a:r>
            <a:r>
              <a:rPr lang="en-US" dirty="0"/>
              <a:t> </a:t>
            </a:r>
            <a:r>
              <a:rPr lang="en-US" dirty="0" err="1"/>
              <a:t>valori</a:t>
            </a:r>
            <a:r>
              <a:rPr lang="en-US" dirty="0"/>
              <a:t>, cu un maxim de 21.3°C </a:t>
            </a:r>
            <a:r>
              <a:rPr lang="en-US" dirty="0" err="1"/>
              <a:t>în</a:t>
            </a:r>
            <a:r>
              <a:rPr lang="en-US" dirty="0"/>
              <a:t> </a:t>
            </a:r>
            <a:r>
              <a:rPr lang="en-US" dirty="0" err="1"/>
              <a:t>săptămâna</a:t>
            </a:r>
            <a:r>
              <a:rPr lang="en-US" dirty="0"/>
              <a:t> 4. </a:t>
            </a:r>
            <a:r>
              <a:rPr lang="en-US" dirty="0" err="1"/>
              <a:t>Această</a:t>
            </a:r>
            <a:r>
              <a:rPr lang="en-US" dirty="0"/>
              <a:t> </a:t>
            </a:r>
            <a:r>
              <a:rPr lang="en-US" dirty="0" err="1"/>
              <a:t>poziție</a:t>
            </a:r>
            <a:r>
              <a:rPr lang="en-US" dirty="0"/>
              <a:t> </a:t>
            </a:r>
            <a:r>
              <a:rPr lang="en-US" dirty="0" err="1"/>
              <a:t>favorizează</a:t>
            </a:r>
            <a:r>
              <a:rPr lang="en-US" dirty="0"/>
              <a:t> </a:t>
            </a:r>
            <a:r>
              <a:rPr lang="en-US" dirty="0" err="1"/>
              <a:t>acumularea</a:t>
            </a:r>
            <a:r>
              <a:rPr lang="en-US" dirty="0"/>
              <a:t> de </a:t>
            </a:r>
            <a:r>
              <a:rPr lang="en-US" dirty="0" err="1"/>
              <a:t>căldură</a:t>
            </a:r>
            <a:r>
              <a:rPr lang="en-US" dirty="0"/>
              <a:t>, </a:t>
            </a:r>
            <a:r>
              <a:rPr lang="en-US" dirty="0" err="1"/>
              <a:t>fiind</a:t>
            </a:r>
            <a:r>
              <a:rPr lang="en-US" dirty="0"/>
              <a:t> </a:t>
            </a:r>
            <a:r>
              <a:rPr lang="en-US" dirty="0" err="1"/>
              <a:t>departe</a:t>
            </a:r>
            <a:r>
              <a:rPr lang="en-US" dirty="0"/>
              <a:t> de </a:t>
            </a:r>
            <a:r>
              <a:rPr lang="en-US" dirty="0" err="1"/>
              <a:t>intrările</a:t>
            </a:r>
            <a:r>
              <a:rPr lang="en-US" dirty="0"/>
              <a:t> de </a:t>
            </a:r>
            <a:r>
              <a:rPr lang="en-US" dirty="0" err="1"/>
              <a:t>aer</a:t>
            </a:r>
            <a:r>
              <a:rPr lang="en-US" dirty="0"/>
              <a:t>. </a:t>
            </a:r>
            <a:r>
              <a:rPr lang="en-US" dirty="0" err="1"/>
              <a:t>Senzorul</a:t>
            </a:r>
            <a:r>
              <a:rPr lang="en-US" dirty="0"/>
              <a:t> S4, </a:t>
            </a:r>
            <a:r>
              <a:rPr lang="en-US" dirty="0" err="1"/>
              <a:t>situat</a:t>
            </a:r>
            <a:r>
              <a:rPr lang="en-US" dirty="0"/>
              <a:t> </a:t>
            </a:r>
            <a:r>
              <a:rPr lang="en-US" dirty="0" err="1"/>
              <a:t>în</a:t>
            </a:r>
            <a:r>
              <a:rPr lang="en-US" dirty="0"/>
              <a:t> exterior, a </a:t>
            </a:r>
            <a:r>
              <a:rPr lang="en-US" dirty="0" err="1"/>
              <a:t>indicat</a:t>
            </a:r>
            <a:r>
              <a:rPr lang="en-US" dirty="0"/>
              <a:t> </a:t>
            </a:r>
            <a:r>
              <a:rPr lang="en-US" dirty="0" err="1"/>
              <a:t>valori</a:t>
            </a:r>
            <a:r>
              <a:rPr lang="en-US" dirty="0"/>
              <a:t> </a:t>
            </a:r>
            <a:r>
              <a:rPr lang="en-US" dirty="0" err="1"/>
              <a:t>mai</a:t>
            </a:r>
            <a:r>
              <a:rPr lang="en-US" dirty="0"/>
              <a:t> </a:t>
            </a:r>
            <a:r>
              <a:rPr lang="en-US" dirty="0" err="1"/>
              <a:t>scăzute</a:t>
            </a:r>
            <a:r>
              <a:rPr lang="en-US" dirty="0"/>
              <a:t> </a:t>
            </a:r>
            <a:r>
              <a:rPr lang="en-US" dirty="0" err="1"/>
              <a:t>decât</a:t>
            </a:r>
            <a:r>
              <a:rPr lang="en-US" dirty="0"/>
              <a:t> </a:t>
            </a:r>
            <a:r>
              <a:rPr lang="en-US" dirty="0" err="1"/>
              <a:t>celelalte</a:t>
            </a:r>
            <a:r>
              <a:rPr lang="en-US" dirty="0"/>
              <a:t>, </a:t>
            </a:r>
            <a:r>
              <a:rPr lang="en-US" dirty="0" err="1"/>
              <a:t>evidențiind</a:t>
            </a:r>
            <a:r>
              <a:rPr lang="en-US" dirty="0"/>
              <a:t> </a:t>
            </a:r>
            <a:r>
              <a:rPr lang="en-US" dirty="0" err="1"/>
              <a:t>diferențele</a:t>
            </a:r>
            <a:r>
              <a:rPr lang="en-US" dirty="0"/>
              <a:t> </a:t>
            </a:r>
            <a:r>
              <a:rPr lang="en-US" dirty="0" err="1"/>
              <a:t>semnificative</a:t>
            </a:r>
            <a:r>
              <a:rPr lang="en-US" dirty="0"/>
              <a:t> </a:t>
            </a:r>
            <a:r>
              <a:rPr lang="en-US" dirty="0" err="1"/>
              <a:t>între</a:t>
            </a:r>
            <a:r>
              <a:rPr lang="en-US" dirty="0"/>
              <a:t> </a:t>
            </a:r>
            <a:r>
              <a:rPr lang="en-US" dirty="0" err="1"/>
              <a:t>interiorul</a:t>
            </a:r>
            <a:r>
              <a:rPr lang="en-US" dirty="0"/>
              <a:t> </a:t>
            </a:r>
            <a:r>
              <a:rPr lang="en-US" dirty="0" err="1"/>
              <a:t>și</a:t>
            </a:r>
            <a:r>
              <a:rPr lang="en-US" dirty="0"/>
              <a:t> </a:t>
            </a:r>
            <a:r>
              <a:rPr lang="en-US" dirty="0" err="1"/>
              <a:t>exteriorul</a:t>
            </a:r>
            <a:r>
              <a:rPr lang="en-US" dirty="0"/>
              <a:t> </a:t>
            </a:r>
            <a:r>
              <a:rPr lang="en-US" dirty="0" err="1"/>
              <a:t>solarului</a:t>
            </a:r>
            <a:r>
              <a:rPr lang="en-US" dirty="0"/>
              <a:t>.</a:t>
            </a:r>
          </a:p>
          <a:p>
            <a:r>
              <a:rPr lang="en-US" dirty="0" err="1"/>
              <a:t>Umiditatea</a:t>
            </a:r>
            <a:r>
              <a:rPr lang="en-US" dirty="0"/>
              <a:t> a </a:t>
            </a:r>
            <a:r>
              <a:rPr lang="en-US" dirty="0" err="1"/>
              <a:t>fost</a:t>
            </a:r>
            <a:r>
              <a:rPr lang="en-US" dirty="0"/>
              <a:t> </a:t>
            </a:r>
            <a:r>
              <a:rPr lang="en-US" dirty="0" err="1"/>
              <a:t>relativ</a:t>
            </a:r>
            <a:r>
              <a:rPr lang="en-US" dirty="0"/>
              <a:t> </a:t>
            </a:r>
            <a:r>
              <a:rPr lang="en-US" dirty="0" err="1"/>
              <a:t>ridicată</a:t>
            </a:r>
            <a:r>
              <a:rPr lang="en-US" dirty="0"/>
              <a:t> la </a:t>
            </a:r>
            <a:r>
              <a:rPr lang="en-US" dirty="0" err="1"/>
              <a:t>începutul</a:t>
            </a:r>
            <a:r>
              <a:rPr lang="en-US" dirty="0"/>
              <a:t> </a:t>
            </a:r>
            <a:r>
              <a:rPr lang="en-US" dirty="0" err="1"/>
              <a:t>lunii</a:t>
            </a:r>
            <a:r>
              <a:rPr lang="en-US" dirty="0"/>
              <a:t>, </a:t>
            </a:r>
            <a:r>
              <a:rPr lang="en-US" dirty="0" err="1"/>
              <a:t>apoi</a:t>
            </a:r>
            <a:r>
              <a:rPr lang="en-US" dirty="0"/>
              <a:t> a </a:t>
            </a:r>
            <a:r>
              <a:rPr lang="en-US" dirty="0" err="1"/>
              <a:t>scăzut</a:t>
            </a:r>
            <a:r>
              <a:rPr lang="en-US" dirty="0"/>
              <a:t> </a:t>
            </a:r>
            <a:r>
              <a:rPr lang="en-US" dirty="0" err="1"/>
              <a:t>pe</a:t>
            </a:r>
            <a:r>
              <a:rPr lang="en-US" dirty="0"/>
              <a:t> </a:t>
            </a:r>
            <a:r>
              <a:rPr lang="en-US" dirty="0" err="1"/>
              <a:t>măsură</a:t>
            </a:r>
            <a:r>
              <a:rPr lang="en-US" dirty="0"/>
              <a:t> </a:t>
            </a:r>
            <a:r>
              <a:rPr lang="en-US" dirty="0" err="1"/>
              <a:t>ce</a:t>
            </a:r>
            <a:r>
              <a:rPr lang="en-US" dirty="0"/>
              <a:t> </a:t>
            </a:r>
            <a:r>
              <a:rPr lang="en-US" dirty="0" err="1"/>
              <a:t>temperatura</a:t>
            </a:r>
            <a:r>
              <a:rPr lang="en-US" dirty="0"/>
              <a:t> a </a:t>
            </a:r>
            <a:r>
              <a:rPr lang="en-US" dirty="0" err="1"/>
              <a:t>crescut</a:t>
            </a:r>
            <a:r>
              <a:rPr lang="en-US" dirty="0"/>
              <a:t>. </a:t>
            </a:r>
            <a:r>
              <a:rPr lang="en-US" dirty="0" err="1"/>
              <a:t>Senzorul</a:t>
            </a:r>
            <a:r>
              <a:rPr lang="en-US" dirty="0"/>
              <a:t> S1 (</a:t>
            </a:r>
            <a:r>
              <a:rPr lang="en-US" dirty="0" err="1"/>
              <a:t>intrare</a:t>
            </a:r>
            <a:r>
              <a:rPr lang="en-US" dirty="0"/>
              <a:t>) </a:t>
            </a:r>
            <a:r>
              <a:rPr lang="en-US" dirty="0" err="1"/>
              <a:t>și</a:t>
            </a:r>
            <a:r>
              <a:rPr lang="en-US" dirty="0"/>
              <a:t> S3 (spate) au </a:t>
            </a:r>
            <a:r>
              <a:rPr lang="en-US" dirty="0" err="1"/>
              <a:t>avut</a:t>
            </a:r>
            <a:r>
              <a:rPr lang="en-US" dirty="0"/>
              <a:t> </a:t>
            </a:r>
            <a:r>
              <a:rPr lang="en-US" dirty="0" err="1"/>
              <a:t>valori</a:t>
            </a:r>
            <a:r>
              <a:rPr lang="en-US" dirty="0"/>
              <a:t> </a:t>
            </a:r>
            <a:r>
              <a:rPr lang="en-US" dirty="0" err="1"/>
              <a:t>intermediare</a:t>
            </a:r>
            <a:r>
              <a:rPr lang="en-US" dirty="0"/>
              <a:t> (63–66%), </a:t>
            </a:r>
            <a:r>
              <a:rPr lang="en-US" dirty="0" err="1"/>
              <a:t>în</a:t>
            </a:r>
            <a:r>
              <a:rPr lang="en-US" dirty="0"/>
              <a:t> </a:t>
            </a:r>
            <a:r>
              <a:rPr lang="en-US" dirty="0" err="1"/>
              <a:t>timp</a:t>
            </a:r>
            <a:r>
              <a:rPr lang="en-US" dirty="0"/>
              <a:t> </a:t>
            </a:r>
            <a:r>
              <a:rPr lang="en-US" dirty="0" err="1"/>
              <a:t>ce</a:t>
            </a:r>
            <a:r>
              <a:rPr lang="en-US" dirty="0"/>
              <a:t> S4 (exterior) a </a:t>
            </a:r>
            <a:r>
              <a:rPr lang="en-US" dirty="0" err="1"/>
              <a:t>indicat</a:t>
            </a:r>
            <a:r>
              <a:rPr lang="en-US" dirty="0"/>
              <a:t> constant o </a:t>
            </a:r>
            <a:r>
              <a:rPr lang="en-US" dirty="0" err="1"/>
              <a:t>umiditate</a:t>
            </a:r>
            <a:r>
              <a:rPr lang="en-US" dirty="0"/>
              <a:t> </a:t>
            </a:r>
            <a:r>
              <a:rPr lang="en-US" dirty="0" err="1"/>
              <a:t>mai</a:t>
            </a:r>
            <a:r>
              <a:rPr lang="en-US" dirty="0"/>
              <a:t> mare, </a:t>
            </a:r>
            <a:r>
              <a:rPr lang="en-US" dirty="0" err="1"/>
              <a:t>până</a:t>
            </a:r>
            <a:r>
              <a:rPr lang="en-US" dirty="0"/>
              <a:t> la 70% </a:t>
            </a:r>
            <a:r>
              <a:rPr lang="en-US" dirty="0" err="1"/>
              <a:t>în</a:t>
            </a:r>
            <a:r>
              <a:rPr lang="en-US" dirty="0"/>
              <a:t> </a:t>
            </a:r>
            <a:r>
              <a:rPr lang="en-US" dirty="0" err="1"/>
              <a:t>săptămâna</a:t>
            </a:r>
            <a:r>
              <a:rPr lang="en-US" dirty="0"/>
              <a:t> 1.</a:t>
            </a:r>
          </a:p>
          <a:p>
            <a:r>
              <a:rPr lang="ro-RO" dirty="0"/>
              <a:t>În concluzie, </a:t>
            </a:r>
            <a:r>
              <a:rPr lang="en-US" dirty="0"/>
              <a:t>se </a:t>
            </a:r>
            <a:r>
              <a:rPr lang="en-US" dirty="0" err="1"/>
              <a:t>remarcă</a:t>
            </a:r>
            <a:r>
              <a:rPr lang="en-US" dirty="0"/>
              <a:t> o </a:t>
            </a:r>
            <a:r>
              <a:rPr lang="en-US" dirty="0" err="1"/>
              <a:t>distribuție</a:t>
            </a:r>
            <a:r>
              <a:rPr lang="en-US" dirty="0"/>
              <a:t> </a:t>
            </a:r>
            <a:r>
              <a:rPr lang="en-US" dirty="0" err="1"/>
              <a:t>termică</a:t>
            </a:r>
            <a:r>
              <a:rPr lang="en-US" dirty="0"/>
              <a:t> </a:t>
            </a:r>
            <a:r>
              <a:rPr lang="en-US" dirty="0" err="1"/>
              <a:t>și</a:t>
            </a:r>
            <a:r>
              <a:rPr lang="en-US" dirty="0"/>
              <a:t> de </a:t>
            </a:r>
            <a:r>
              <a:rPr lang="en-US" dirty="0" err="1"/>
              <a:t>umiditate</a:t>
            </a:r>
            <a:r>
              <a:rPr lang="en-US" dirty="0"/>
              <a:t> </a:t>
            </a:r>
            <a:r>
              <a:rPr lang="en-US" dirty="0" err="1"/>
              <a:t>etajată</a:t>
            </a:r>
            <a:r>
              <a:rPr lang="en-US" dirty="0"/>
              <a:t>, cu un </a:t>
            </a:r>
            <a:r>
              <a:rPr lang="en-US" dirty="0" err="1"/>
              <a:t>microclimat</a:t>
            </a:r>
            <a:r>
              <a:rPr lang="en-US" dirty="0"/>
              <a:t> </a:t>
            </a:r>
            <a:r>
              <a:rPr lang="en-US" dirty="0" err="1"/>
              <a:t>mai</a:t>
            </a:r>
            <a:r>
              <a:rPr lang="en-US" dirty="0"/>
              <a:t> </a:t>
            </a:r>
            <a:r>
              <a:rPr lang="en-US" dirty="0" err="1"/>
              <a:t>cald</a:t>
            </a:r>
            <a:r>
              <a:rPr lang="en-US" dirty="0"/>
              <a:t> </a:t>
            </a:r>
            <a:r>
              <a:rPr lang="en-US" dirty="0" err="1"/>
              <a:t>și</a:t>
            </a:r>
            <a:r>
              <a:rPr lang="en-US" dirty="0"/>
              <a:t> </a:t>
            </a:r>
            <a:r>
              <a:rPr lang="en-US" dirty="0" err="1"/>
              <a:t>mai</a:t>
            </a:r>
            <a:r>
              <a:rPr lang="en-US" dirty="0"/>
              <a:t> </a:t>
            </a:r>
            <a:r>
              <a:rPr lang="en-US" dirty="0" err="1"/>
              <a:t>uscat</a:t>
            </a:r>
            <a:r>
              <a:rPr lang="en-US" dirty="0"/>
              <a:t> </a:t>
            </a:r>
            <a:r>
              <a:rPr lang="en-US" dirty="0" err="1"/>
              <a:t>în</a:t>
            </a:r>
            <a:r>
              <a:rPr lang="en-US" dirty="0"/>
              <a:t> </a:t>
            </a:r>
            <a:r>
              <a:rPr lang="en-US" dirty="0" err="1"/>
              <a:t>centrul</a:t>
            </a:r>
            <a:r>
              <a:rPr lang="en-US" dirty="0"/>
              <a:t> </a:t>
            </a:r>
            <a:r>
              <a:rPr lang="en-US" dirty="0" err="1"/>
              <a:t>solarului</a:t>
            </a:r>
            <a:r>
              <a:rPr lang="en-US" dirty="0"/>
              <a:t> (S2), </a:t>
            </a:r>
            <a:r>
              <a:rPr lang="en-US" dirty="0" err="1"/>
              <a:t>față</a:t>
            </a:r>
            <a:r>
              <a:rPr lang="en-US" dirty="0"/>
              <a:t> de </a:t>
            </a:r>
            <a:r>
              <a:rPr lang="en-US" dirty="0" err="1"/>
              <a:t>zonele</a:t>
            </a:r>
            <a:r>
              <a:rPr lang="en-US" dirty="0"/>
              <a:t> </a:t>
            </a:r>
            <a:r>
              <a:rPr lang="en-US" dirty="0" err="1"/>
              <a:t>marginale</a:t>
            </a:r>
            <a:r>
              <a:rPr lang="en-US" dirty="0"/>
              <a:t>. </a:t>
            </a:r>
            <a:r>
              <a:rPr lang="en-US" dirty="0" err="1"/>
              <a:t>Aceasta</a:t>
            </a:r>
            <a:r>
              <a:rPr lang="en-US" dirty="0"/>
              <a:t> </a:t>
            </a:r>
            <a:r>
              <a:rPr lang="en-US" dirty="0" err="1"/>
              <a:t>poate</a:t>
            </a:r>
            <a:r>
              <a:rPr lang="en-US" dirty="0"/>
              <a:t> </a:t>
            </a:r>
            <a:r>
              <a:rPr lang="en-US" dirty="0" err="1"/>
              <a:t>influența</a:t>
            </a:r>
            <a:r>
              <a:rPr lang="en-US" dirty="0"/>
              <a:t> </a:t>
            </a:r>
            <a:r>
              <a:rPr lang="en-US" dirty="0" err="1"/>
              <a:t>dezvoltarea</a:t>
            </a:r>
            <a:r>
              <a:rPr lang="en-US" dirty="0"/>
              <a:t> </a:t>
            </a:r>
            <a:r>
              <a:rPr lang="en-US" dirty="0" err="1"/>
              <a:t>plantelor</a:t>
            </a:r>
            <a:r>
              <a:rPr lang="en-US" dirty="0"/>
              <a:t> </a:t>
            </a:r>
            <a:r>
              <a:rPr lang="en-US" dirty="0" err="1"/>
              <a:t>plasate</a:t>
            </a:r>
            <a:r>
              <a:rPr lang="en-US" dirty="0"/>
              <a:t> </a:t>
            </a:r>
            <a:r>
              <a:rPr lang="en-US" dirty="0" err="1"/>
              <a:t>diferit</a:t>
            </a:r>
            <a:r>
              <a:rPr lang="en-US" dirty="0"/>
              <a:t> </a:t>
            </a:r>
            <a:r>
              <a:rPr lang="en-US" dirty="0" err="1"/>
              <a:t>în</a:t>
            </a:r>
            <a:r>
              <a:rPr lang="en-US" dirty="0"/>
              <a:t> solar.</a:t>
            </a:r>
          </a:p>
          <a:p>
            <a:r>
              <a:rPr lang="en-US" dirty="0" smtClean="0"/>
              <a:t>   </a:t>
            </a:r>
          </a:p>
          <a:p>
            <a:r>
              <a:rPr lang="en-US" dirty="0"/>
              <a:t> </a:t>
            </a:r>
            <a:r>
              <a:rPr lang="en-US" dirty="0" smtClean="0"/>
              <a:t>    </a:t>
            </a:r>
            <a:r>
              <a:rPr lang="en-US" dirty="0" err="1" smtClean="0"/>
              <a:t>În</a:t>
            </a:r>
            <a:r>
              <a:rPr lang="en-US" dirty="0" smtClean="0"/>
              <a:t> </a:t>
            </a:r>
            <a:r>
              <a:rPr lang="en-US" dirty="0" err="1"/>
              <a:t>luna</a:t>
            </a:r>
            <a:r>
              <a:rPr lang="en-US" dirty="0"/>
              <a:t> </a:t>
            </a:r>
            <a:r>
              <a:rPr lang="en-US" b="1" dirty="0" err="1"/>
              <a:t>mai</a:t>
            </a:r>
            <a:r>
              <a:rPr lang="en-US" b="1" dirty="0"/>
              <a:t> </a:t>
            </a:r>
            <a:r>
              <a:rPr lang="en-US" dirty="0"/>
              <a:t>(</a:t>
            </a:r>
            <a:r>
              <a:rPr lang="en-US" dirty="0" err="1">
                <a:solidFill>
                  <a:srgbClr val="FF0000"/>
                </a:solidFill>
              </a:rPr>
              <a:t>tabelul</a:t>
            </a:r>
            <a:r>
              <a:rPr lang="en-US" dirty="0">
                <a:solidFill>
                  <a:srgbClr val="FF0000"/>
                </a:solidFill>
              </a:rPr>
              <a:t> 5 </a:t>
            </a:r>
            <a:r>
              <a:rPr lang="en-US" dirty="0" err="1">
                <a:solidFill>
                  <a:srgbClr val="FF0000"/>
                </a:solidFill>
              </a:rPr>
              <a:t>și</a:t>
            </a:r>
            <a:r>
              <a:rPr lang="en-US" dirty="0">
                <a:solidFill>
                  <a:srgbClr val="FF0000"/>
                </a:solidFill>
              </a:rPr>
              <a:t> </a:t>
            </a:r>
            <a:r>
              <a:rPr lang="en-US" dirty="0" err="1">
                <a:solidFill>
                  <a:srgbClr val="FF0000"/>
                </a:solidFill>
              </a:rPr>
              <a:t>figura</a:t>
            </a:r>
            <a:r>
              <a:rPr lang="en-US" dirty="0">
                <a:solidFill>
                  <a:srgbClr val="FF0000"/>
                </a:solidFill>
              </a:rPr>
              <a:t> 24</a:t>
            </a:r>
            <a:r>
              <a:rPr lang="en-US" dirty="0"/>
              <a:t>), se </a:t>
            </a:r>
            <a:r>
              <a:rPr lang="en-US" dirty="0" err="1"/>
              <a:t>observă</a:t>
            </a:r>
            <a:r>
              <a:rPr lang="en-US" dirty="0"/>
              <a:t> o </a:t>
            </a:r>
            <a:r>
              <a:rPr lang="en-US" dirty="0" err="1"/>
              <a:t>creștere</a:t>
            </a:r>
            <a:r>
              <a:rPr lang="en-US" dirty="0"/>
              <a:t> </a:t>
            </a:r>
            <a:r>
              <a:rPr lang="en-US" dirty="0" err="1"/>
              <a:t>consistentă</a:t>
            </a:r>
            <a:r>
              <a:rPr lang="en-US" dirty="0"/>
              <a:t> a </a:t>
            </a:r>
            <a:r>
              <a:rPr lang="en-US" dirty="0" err="1"/>
              <a:t>temperaturii</a:t>
            </a:r>
            <a:r>
              <a:rPr lang="en-US" dirty="0"/>
              <a:t>, </a:t>
            </a:r>
            <a:r>
              <a:rPr lang="en-US" dirty="0" err="1"/>
              <a:t>culminând</a:t>
            </a:r>
            <a:r>
              <a:rPr lang="en-US" dirty="0"/>
              <a:t> cu un </a:t>
            </a:r>
            <a:r>
              <a:rPr lang="en-US" dirty="0" err="1"/>
              <a:t>vârf</a:t>
            </a:r>
            <a:r>
              <a:rPr lang="en-US" dirty="0"/>
              <a:t> de 30.3°C </a:t>
            </a:r>
            <a:r>
              <a:rPr lang="en-US" dirty="0" err="1"/>
              <a:t>înregistrat</a:t>
            </a:r>
            <a:r>
              <a:rPr lang="en-US" dirty="0"/>
              <a:t> din </a:t>
            </a:r>
            <a:r>
              <a:rPr lang="en-US" dirty="0" err="1"/>
              <a:t>nou</a:t>
            </a:r>
            <a:r>
              <a:rPr lang="en-US" dirty="0"/>
              <a:t> de S2 </a:t>
            </a:r>
            <a:r>
              <a:rPr lang="en-US" dirty="0" err="1"/>
              <a:t>în</a:t>
            </a:r>
            <a:r>
              <a:rPr lang="en-US" dirty="0"/>
              <a:t> </a:t>
            </a:r>
            <a:r>
              <a:rPr lang="en-US" dirty="0" err="1"/>
              <a:t>săptămâna</a:t>
            </a:r>
            <a:r>
              <a:rPr lang="en-US" dirty="0"/>
              <a:t> 4. </a:t>
            </a:r>
            <a:r>
              <a:rPr lang="en-US" dirty="0" err="1"/>
              <a:t>Aceeași</a:t>
            </a:r>
            <a:r>
              <a:rPr lang="en-US" dirty="0"/>
              <a:t> </a:t>
            </a:r>
            <a:r>
              <a:rPr lang="en-US" dirty="0" err="1"/>
              <a:t>ierarhie</a:t>
            </a:r>
            <a:r>
              <a:rPr lang="en-US" dirty="0"/>
              <a:t> </a:t>
            </a:r>
            <a:r>
              <a:rPr lang="en-US" dirty="0" err="1"/>
              <a:t>termică</a:t>
            </a:r>
            <a:r>
              <a:rPr lang="en-US" dirty="0"/>
              <a:t> </a:t>
            </a:r>
            <a:r>
              <a:rPr lang="en-US" dirty="0" err="1"/>
              <a:t>persistă</a:t>
            </a:r>
            <a:r>
              <a:rPr lang="en-US" dirty="0"/>
              <a:t>: S2 &gt; S3 &gt; S1 &gt; S4. </a:t>
            </a:r>
            <a:r>
              <a:rPr lang="en-US" dirty="0" err="1"/>
              <a:t>Diferența</a:t>
            </a:r>
            <a:r>
              <a:rPr lang="en-US" dirty="0"/>
              <a:t> </a:t>
            </a:r>
            <a:r>
              <a:rPr lang="en-US" dirty="0" err="1"/>
              <a:t>dintre</a:t>
            </a:r>
            <a:r>
              <a:rPr lang="en-US" dirty="0"/>
              <a:t> interior </a:t>
            </a:r>
            <a:r>
              <a:rPr lang="en-US" dirty="0" err="1"/>
              <a:t>și</a:t>
            </a:r>
            <a:r>
              <a:rPr lang="en-US" dirty="0"/>
              <a:t> exterior a </a:t>
            </a:r>
            <a:r>
              <a:rPr lang="en-US" dirty="0" err="1"/>
              <a:t>devenit</a:t>
            </a:r>
            <a:r>
              <a:rPr lang="en-US" dirty="0"/>
              <a:t> </a:t>
            </a:r>
            <a:r>
              <a:rPr lang="en-US" dirty="0" err="1"/>
              <a:t>mai</a:t>
            </a:r>
            <a:r>
              <a:rPr lang="en-US" dirty="0"/>
              <a:t> </a:t>
            </a:r>
            <a:r>
              <a:rPr lang="en-US" dirty="0" err="1"/>
              <a:t>evidentă</a:t>
            </a:r>
            <a:r>
              <a:rPr lang="en-US" dirty="0"/>
              <a:t>, cu o </a:t>
            </a:r>
            <a:r>
              <a:rPr lang="en-US" dirty="0" err="1"/>
              <a:t>medie</a:t>
            </a:r>
            <a:r>
              <a:rPr lang="en-US" dirty="0"/>
              <a:t> </a:t>
            </a:r>
            <a:r>
              <a:rPr lang="en-US" dirty="0" err="1"/>
              <a:t>lunară</a:t>
            </a:r>
            <a:r>
              <a:rPr lang="en-US" dirty="0"/>
              <a:t> de 27.825°C la S2 vs. 25.4°C la S4.</a:t>
            </a:r>
          </a:p>
          <a:p>
            <a:r>
              <a:rPr lang="en-US" dirty="0" err="1"/>
              <a:t>Valorile</a:t>
            </a:r>
            <a:r>
              <a:rPr lang="en-US" dirty="0"/>
              <a:t> </a:t>
            </a:r>
            <a:r>
              <a:rPr lang="en-US" dirty="0" err="1"/>
              <a:t>umidității</a:t>
            </a:r>
            <a:r>
              <a:rPr lang="en-US" dirty="0"/>
              <a:t> au </a:t>
            </a:r>
            <a:r>
              <a:rPr lang="en-US" dirty="0" err="1"/>
              <a:t>continuat</a:t>
            </a:r>
            <a:r>
              <a:rPr lang="en-US" dirty="0"/>
              <a:t> </a:t>
            </a:r>
            <a:r>
              <a:rPr lang="en-US" dirty="0" err="1"/>
              <a:t>trendul</a:t>
            </a:r>
            <a:r>
              <a:rPr lang="en-US" dirty="0"/>
              <a:t> descendent </a:t>
            </a:r>
            <a:r>
              <a:rPr lang="en-US" dirty="0" err="1"/>
              <a:t>față</a:t>
            </a:r>
            <a:r>
              <a:rPr lang="en-US" dirty="0"/>
              <a:t> de </a:t>
            </a:r>
            <a:r>
              <a:rPr lang="en-US" dirty="0" err="1"/>
              <a:t>aprilie</a:t>
            </a:r>
            <a:r>
              <a:rPr lang="en-US" dirty="0"/>
              <a:t>, </a:t>
            </a:r>
            <a:r>
              <a:rPr lang="en-US" dirty="0" err="1"/>
              <a:t>situându</a:t>
            </a:r>
            <a:r>
              <a:rPr lang="en-US" dirty="0"/>
              <a:t>-se </a:t>
            </a:r>
            <a:r>
              <a:rPr lang="en-US" dirty="0" err="1"/>
              <a:t>între</a:t>
            </a:r>
            <a:r>
              <a:rPr lang="en-US" dirty="0"/>
              <a:t> </a:t>
            </a:r>
            <a:r>
              <a:rPr lang="en-US" b="1" dirty="0"/>
              <a:t>52% </a:t>
            </a:r>
            <a:r>
              <a:rPr lang="en-US" b="1" dirty="0" err="1"/>
              <a:t>și</a:t>
            </a:r>
            <a:r>
              <a:rPr lang="en-US" b="1" dirty="0"/>
              <a:t> 65%</a:t>
            </a:r>
            <a:r>
              <a:rPr lang="en-US" dirty="0"/>
              <a:t>. </a:t>
            </a:r>
            <a:r>
              <a:rPr lang="en-US" dirty="0" err="1"/>
              <a:t>Umiditatea</a:t>
            </a:r>
            <a:r>
              <a:rPr lang="en-US" dirty="0"/>
              <a:t> </a:t>
            </a:r>
            <a:r>
              <a:rPr lang="en-US" dirty="0" err="1"/>
              <a:t>mai</a:t>
            </a:r>
            <a:r>
              <a:rPr lang="en-US" dirty="0"/>
              <a:t> </a:t>
            </a:r>
            <a:r>
              <a:rPr lang="en-US" dirty="0" err="1"/>
              <a:t>scăzută</a:t>
            </a:r>
            <a:r>
              <a:rPr lang="en-US" dirty="0"/>
              <a:t> din </a:t>
            </a:r>
            <a:r>
              <a:rPr lang="en-US" dirty="0" err="1"/>
              <a:t>zona</a:t>
            </a:r>
            <a:r>
              <a:rPr lang="en-US" dirty="0"/>
              <a:t> </a:t>
            </a:r>
            <a:r>
              <a:rPr lang="en-US" dirty="0" err="1"/>
              <a:t>centrală</a:t>
            </a:r>
            <a:r>
              <a:rPr lang="en-US" dirty="0"/>
              <a:t> (S2) </a:t>
            </a:r>
            <a:r>
              <a:rPr lang="en-US" dirty="0" err="1"/>
              <a:t>poate</a:t>
            </a:r>
            <a:r>
              <a:rPr lang="en-US" dirty="0"/>
              <a:t> </a:t>
            </a:r>
            <a:r>
              <a:rPr lang="en-US" dirty="0" err="1"/>
              <a:t>favoriza</a:t>
            </a:r>
            <a:r>
              <a:rPr lang="en-US" dirty="0"/>
              <a:t> </a:t>
            </a:r>
            <a:r>
              <a:rPr lang="en-US" dirty="0" err="1"/>
              <a:t>transpirația</a:t>
            </a:r>
            <a:r>
              <a:rPr lang="en-US" dirty="0"/>
              <a:t> </a:t>
            </a:r>
            <a:r>
              <a:rPr lang="en-US" dirty="0" err="1"/>
              <a:t>crescută</a:t>
            </a:r>
            <a:r>
              <a:rPr lang="en-US" dirty="0"/>
              <a:t> a </a:t>
            </a:r>
            <a:r>
              <a:rPr lang="en-US" dirty="0" err="1"/>
              <a:t>plantelor</a:t>
            </a:r>
            <a:r>
              <a:rPr lang="en-US" dirty="0"/>
              <a:t> </a:t>
            </a:r>
            <a:r>
              <a:rPr lang="en-US" dirty="0" err="1"/>
              <a:t>și</a:t>
            </a:r>
            <a:r>
              <a:rPr lang="en-US" dirty="0"/>
              <a:t> </a:t>
            </a:r>
            <a:r>
              <a:rPr lang="en-US" dirty="0" err="1"/>
              <a:t>necesită</a:t>
            </a:r>
            <a:r>
              <a:rPr lang="en-US" dirty="0"/>
              <a:t> o </a:t>
            </a:r>
            <a:r>
              <a:rPr lang="en-US" dirty="0" err="1"/>
              <a:t>monitorizare</a:t>
            </a:r>
            <a:r>
              <a:rPr lang="en-US" dirty="0"/>
              <a:t> </a:t>
            </a:r>
            <a:r>
              <a:rPr lang="en-US" dirty="0" err="1"/>
              <a:t>atentă</a:t>
            </a:r>
            <a:r>
              <a:rPr lang="en-US" dirty="0"/>
              <a:t> a </a:t>
            </a:r>
            <a:r>
              <a:rPr lang="en-US" dirty="0" err="1"/>
              <a:t>regimului</a:t>
            </a:r>
            <a:r>
              <a:rPr lang="en-US" dirty="0"/>
              <a:t> de </a:t>
            </a:r>
            <a:r>
              <a:rPr lang="en-US" dirty="0" err="1"/>
              <a:t>irigații</a:t>
            </a:r>
            <a:r>
              <a:rPr lang="en-US" dirty="0"/>
              <a:t>.</a:t>
            </a:r>
          </a:p>
          <a:p>
            <a:r>
              <a:rPr lang="en-US" dirty="0" err="1"/>
              <a:t>Prin</a:t>
            </a:r>
            <a:r>
              <a:rPr lang="en-US" dirty="0"/>
              <a:t> </a:t>
            </a:r>
            <a:r>
              <a:rPr lang="en-US" dirty="0" err="1"/>
              <a:t>urmare</a:t>
            </a:r>
            <a:r>
              <a:rPr lang="en-US" dirty="0"/>
              <a:t>, </a:t>
            </a:r>
            <a:r>
              <a:rPr lang="en-US" dirty="0" err="1"/>
              <a:t>lunile</a:t>
            </a:r>
            <a:r>
              <a:rPr lang="en-US" dirty="0"/>
              <a:t> </a:t>
            </a:r>
            <a:r>
              <a:rPr lang="en-US" dirty="0" err="1"/>
              <a:t>calde</a:t>
            </a:r>
            <a:r>
              <a:rPr lang="en-US" dirty="0"/>
              <a:t> </a:t>
            </a:r>
            <a:r>
              <a:rPr lang="en-US" dirty="0" err="1"/>
              <a:t>și</a:t>
            </a:r>
            <a:r>
              <a:rPr lang="en-US" dirty="0"/>
              <a:t> cu </a:t>
            </a:r>
            <a:r>
              <a:rPr lang="en-US" dirty="0" err="1"/>
              <a:t>umiditate</a:t>
            </a:r>
            <a:r>
              <a:rPr lang="en-US" dirty="0"/>
              <a:t> </a:t>
            </a:r>
            <a:r>
              <a:rPr lang="en-US" dirty="0" err="1"/>
              <a:t>moderată</a:t>
            </a:r>
            <a:r>
              <a:rPr lang="en-US" dirty="0"/>
              <a:t> </a:t>
            </a:r>
            <a:r>
              <a:rPr lang="en-US" dirty="0" err="1"/>
              <a:t>favorizează</a:t>
            </a:r>
            <a:r>
              <a:rPr lang="en-US" dirty="0"/>
              <a:t> </a:t>
            </a:r>
            <a:r>
              <a:rPr lang="en-US" dirty="0" err="1"/>
              <a:t>dezvoltarea</a:t>
            </a:r>
            <a:r>
              <a:rPr lang="en-US" dirty="0"/>
              <a:t> </a:t>
            </a:r>
            <a:r>
              <a:rPr lang="en-US" dirty="0" err="1"/>
              <a:t>vegetativă</a:t>
            </a:r>
            <a:r>
              <a:rPr lang="en-US" dirty="0"/>
              <a:t>, </a:t>
            </a:r>
            <a:r>
              <a:rPr lang="en-US" dirty="0" err="1"/>
              <a:t>însă</a:t>
            </a:r>
            <a:r>
              <a:rPr lang="en-US" dirty="0"/>
              <a:t> </a:t>
            </a:r>
            <a:r>
              <a:rPr lang="en-US" dirty="0" err="1"/>
              <a:t>expunerea</a:t>
            </a:r>
            <a:r>
              <a:rPr lang="en-US" dirty="0"/>
              <a:t> </a:t>
            </a:r>
            <a:r>
              <a:rPr lang="en-US" dirty="0" err="1"/>
              <a:t>prelungită</a:t>
            </a:r>
            <a:r>
              <a:rPr lang="en-US" dirty="0"/>
              <a:t> la </a:t>
            </a:r>
            <a:r>
              <a:rPr lang="en-US" dirty="0" err="1"/>
              <a:t>temperaturi</a:t>
            </a:r>
            <a:r>
              <a:rPr lang="en-US" dirty="0"/>
              <a:t> de </a:t>
            </a:r>
            <a:r>
              <a:rPr lang="en-US" dirty="0" err="1"/>
              <a:t>peste</a:t>
            </a:r>
            <a:r>
              <a:rPr lang="en-US" dirty="0"/>
              <a:t> 28°C </a:t>
            </a:r>
            <a:r>
              <a:rPr lang="en-US" dirty="0" err="1"/>
              <a:t>în</a:t>
            </a:r>
            <a:r>
              <a:rPr lang="en-US" dirty="0"/>
              <a:t> </a:t>
            </a:r>
            <a:r>
              <a:rPr lang="en-US" dirty="0" err="1"/>
              <a:t>timpul</a:t>
            </a:r>
            <a:r>
              <a:rPr lang="en-US" dirty="0"/>
              <a:t> </a:t>
            </a:r>
            <a:r>
              <a:rPr lang="en-US" dirty="0" err="1"/>
              <a:t>zilei</a:t>
            </a:r>
            <a:r>
              <a:rPr lang="en-US" dirty="0"/>
              <a:t> </a:t>
            </a:r>
            <a:r>
              <a:rPr lang="en-US" dirty="0" err="1"/>
              <a:t>poate</a:t>
            </a:r>
            <a:r>
              <a:rPr lang="en-US" dirty="0"/>
              <a:t> </a:t>
            </a:r>
            <a:r>
              <a:rPr lang="en-US" dirty="0" err="1"/>
              <a:t>începe</a:t>
            </a:r>
            <a:r>
              <a:rPr lang="en-US" dirty="0"/>
              <a:t> </a:t>
            </a:r>
            <a:r>
              <a:rPr lang="en-US" dirty="0" err="1"/>
              <a:t>să</a:t>
            </a:r>
            <a:r>
              <a:rPr lang="en-US" dirty="0"/>
              <a:t> </a:t>
            </a:r>
            <a:r>
              <a:rPr lang="en-US" dirty="0" err="1"/>
              <a:t>afecteze</a:t>
            </a:r>
            <a:r>
              <a:rPr lang="en-US" dirty="0"/>
              <a:t> </a:t>
            </a:r>
            <a:r>
              <a:rPr lang="en-US" dirty="0" err="1"/>
              <a:t>procesele</a:t>
            </a:r>
            <a:r>
              <a:rPr lang="en-US" dirty="0"/>
              <a:t> </a:t>
            </a:r>
            <a:r>
              <a:rPr lang="en-US" dirty="0" err="1"/>
              <a:t>fiziologice</a:t>
            </a:r>
            <a:r>
              <a:rPr lang="en-US" dirty="0"/>
              <a:t> ale </a:t>
            </a:r>
            <a:r>
              <a:rPr lang="en-US" dirty="0" err="1"/>
              <a:t>plantelor</a:t>
            </a:r>
            <a:r>
              <a:rPr lang="en-US" dirty="0"/>
              <a:t>, </a:t>
            </a:r>
            <a:r>
              <a:rPr lang="en-US" dirty="0" err="1"/>
              <a:t>în</a:t>
            </a:r>
            <a:r>
              <a:rPr lang="en-US" dirty="0"/>
              <a:t> </a:t>
            </a:r>
            <a:r>
              <a:rPr lang="en-US" dirty="0" err="1"/>
              <a:t>lipsa</a:t>
            </a:r>
            <a:r>
              <a:rPr lang="en-US" dirty="0"/>
              <a:t> </a:t>
            </a:r>
            <a:r>
              <a:rPr lang="en-US" dirty="0" err="1"/>
              <a:t>ventilației</a:t>
            </a:r>
            <a:r>
              <a:rPr lang="en-US" dirty="0"/>
              <a:t> </a:t>
            </a:r>
            <a:r>
              <a:rPr lang="en-US" dirty="0" err="1"/>
              <a:t>sau</a:t>
            </a:r>
            <a:r>
              <a:rPr lang="en-US" dirty="0"/>
              <a:t> </a:t>
            </a:r>
            <a:r>
              <a:rPr lang="en-US" dirty="0" err="1"/>
              <a:t>umidificării</a:t>
            </a:r>
            <a:r>
              <a:rPr lang="en-US" dirty="0"/>
              <a:t> </a:t>
            </a:r>
            <a:r>
              <a:rPr lang="en-US" dirty="0" err="1"/>
              <a:t>corespunzătoare</a:t>
            </a:r>
            <a:r>
              <a:rPr lang="en-US" dirty="0"/>
              <a:t>.</a:t>
            </a:r>
          </a:p>
        </p:txBody>
      </p:sp>
    </p:spTree>
    <p:extLst>
      <p:ext uri="{BB962C8B-B14F-4D97-AF65-F5344CB8AC3E}">
        <p14:creationId xmlns:p14="http://schemas.microsoft.com/office/powerpoint/2010/main" val="19801718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2646494" cy="369332"/>
          </a:xfrm>
          <a:prstGeom prst="rect">
            <a:avLst/>
          </a:prstGeom>
        </p:spPr>
        <p:txBody>
          <a:bodyPr wrap="none">
            <a:spAutoFit/>
          </a:bodyPr>
          <a:lstStyle/>
          <a:p>
            <a:r>
              <a:rPr lang="ro-RO" dirty="0"/>
              <a:t>Tabelul 6. </a:t>
            </a:r>
            <a:r>
              <a:rPr lang="ro-RO" b="1" dirty="0"/>
              <a:t>Luna Iunie 2025</a:t>
            </a:r>
            <a:endParaRPr lang="en-US" dirty="0"/>
          </a:p>
        </p:txBody>
      </p:sp>
      <p:pic>
        <p:nvPicPr>
          <p:cNvPr id="5121"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609601"/>
            <a:ext cx="8072437" cy="526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0040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533400"/>
            <a:ext cx="863073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914400" y="4876799"/>
            <a:ext cx="7848600" cy="369332"/>
          </a:xfrm>
          <a:prstGeom prst="rect">
            <a:avLst/>
          </a:prstGeom>
        </p:spPr>
        <p:txBody>
          <a:bodyPr wrap="square">
            <a:spAutoFit/>
          </a:bodyPr>
          <a:lstStyle/>
          <a:p>
            <a:pPr algn="ctr"/>
            <a:r>
              <a:rPr lang="ro-RO" i="1" dirty="0">
                <a:solidFill>
                  <a:srgbClr val="FF0000"/>
                </a:solidFill>
              </a:rPr>
              <a:t>Figura 25.Grafic reprezentativ pentru luna Iunie 2025</a:t>
            </a:r>
            <a:endParaRPr lang="en-US" dirty="0">
              <a:solidFill>
                <a:srgbClr val="FF0000"/>
              </a:solidFill>
            </a:endParaRPr>
          </a:p>
        </p:txBody>
      </p:sp>
    </p:spTree>
    <p:extLst>
      <p:ext uri="{BB962C8B-B14F-4D97-AF65-F5344CB8AC3E}">
        <p14:creationId xmlns:p14="http://schemas.microsoft.com/office/powerpoint/2010/main" val="24988866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585323"/>
          </a:xfrm>
          <a:prstGeom prst="rect">
            <a:avLst/>
          </a:prstGeom>
        </p:spPr>
        <p:txBody>
          <a:bodyPr wrap="square">
            <a:spAutoFit/>
          </a:bodyPr>
          <a:lstStyle/>
          <a:p>
            <a:r>
              <a:rPr lang="en-US" dirty="0" smtClean="0"/>
              <a:t>    Luna </a:t>
            </a:r>
            <a:r>
              <a:rPr lang="en-US" b="1" dirty="0" err="1"/>
              <a:t>iunie</a:t>
            </a:r>
            <a:r>
              <a:rPr lang="en-US" dirty="0"/>
              <a:t> (</a:t>
            </a:r>
            <a:r>
              <a:rPr lang="en-US" dirty="0" err="1">
                <a:solidFill>
                  <a:srgbClr val="FF0000"/>
                </a:solidFill>
              </a:rPr>
              <a:t>tabelul</a:t>
            </a:r>
            <a:r>
              <a:rPr lang="en-US" dirty="0">
                <a:solidFill>
                  <a:srgbClr val="FF0000"/>
                </a:solidFill>
              </a:rPr>
              <a:t> 6 </a:t>
            </a:r>
            <a:r>
              <a:rPr lang="en-US" dirty="0" err="1">
                <a:solidFill>
                  <a:srgbClr val="FF0000"/>
                </a:solidFill>
              </a:rPr>
              <a:t>și</a:t>
            </a:r>
            <a:r>
              <a:rPr lang="en-US" dirty="0">
                <a:solidFill>
                  <a:srgbClr val="FF0000"/>
                </a:solidFill>
              </a:rPr>
              <a:t> </a:t>
            </a:r>
            <a:r>
              <a:rPr lang="en-US" dirty="0" err="1">
                <a:solidFill>
                  <a:srgbClr val="FF0000"/>
                </a:solidFill>
              </a:rPr>
              <a:t>figura</a:t>
            </a:r>
            <a:r>
              <a:rPr lang="en-US" dirty="0">
                <a:solidFill>
                  <a:srgbClr val="FF0000"/>
                </a:solidFill>
              </a:rPr>
              <a:t> 25</a:t>
            </a:r>
            <a:r>
              <a:rPr lang="en-US" dirty="0"/>
              <a:t>)</a:t>
            </a:r>
            <a:r>
              <a:rPr lang="en-US" i="1" dirty="0"/>
              <a:t> </a:t>
            </a:r>
            <a:r>
              <a:rPr lang="en-US" dirty="0"/>
              <a:t>a </a:t>
            </a:r>
            <a:r>
              <a:rPr lang="en-US" dirty="0" err="1"/>
              <a:t>adus</a:t>
            </a:r>
            <a:r>
              <a:rPr lang="en-US" dirty="0"/>
              <a:t> </a:t>
            </a:r>
            <a:r>
              <a:rPr lang="en-US" dirty="0" err="1"/>
              <a:t>temperaturi</a:t>
            </a:r>
            <a:r>
              <a:rPr lang="en-US" dirty="0"/>
              <a:t> </a:t>
            </a:r>
            <a:r>
              <a:rPr lang="en-US" dirty="0" err="1"/>
              <a:t>ridicate</a:t>
            </a:r>
            <a:r>
              <a:rPr lang="en-US" dirty="0"/>
              <a:t>, cu </a:t>
            </a:r>
            <a:r>
              <a:rPr lang="en-US" dirty="0" err="1"/>
              <a:t>maxime</a:t>
            </a:r>
            <a:r>
              <a:rPr lang="en-US" dirty="0"/>
              <a:t> </a:t>
            </a:r>
            <a:r>
              <a:rPr lang="en-US" dirty="0" err="1"/>
              <a:t>zilnice</a:t>
            </a:r>
            <a:r>
              <a:rPr lang="en-US" dirty="0"/>
              <a:t> care au </a:t>
            </a:r>
            <a:r>
              <a:rPr lang="en-US" dirty="0" err="1"/>
              <a:t>atins</a:t>
            </a:r>
            <a:r>
              <a:rPr lang="en-US" dirty="0"/>
              <a:t> </a:t>
            </a:r>
            <a:r>
              <a:rPr lang="en-US" b="1" dirty="0"/>
              <a:t>34.7°C</a:t>
            </a:r>
            <a:r>
              <a:rPr lang="en-US" dirty="0"/>
              <a:t> (S2) </a:t>
            </a:r>
            <a:r>
              <a:rPr lang="en-US" dirty="0" err="1"/>
              <a:t>în</a:t>
            </a:r>
            <a:r>
              <a:rPr lang="en-US" dirty="0"/>
              <a:t> </a:t>
            </a:r>
            <a:r>
              <a:rPr lang="en-US" dirty="0" err="1"/>
              <a:t>săptămâna</a:t>
            </a:r>
            <a:r>
              <a:rPr lang="en-US" dirty="0"/>
              <a:t> a 4-a.</a:t>
            </a:r>
            <a:r>
              <a:rPr lang="ro-RO" dirty="0"/>
              <a:t> T</a:t>
            </a:r>
            <a:r>
              <a:rPr lang="en-US" dirty="0" err="1"/>
              <a:t>oți</a:t>
            </a:r>
            <a:r>
              <a:rPr lang="en-US" dirty="0"/>
              <a:t> </a:t>
            </a:r>
            <a:r>
              <a:rPr lang="en-US" dirty="0" err="1"/>
              <a:t>senzorii</a:t>
            </a:r>
            <a:r>
              <a:rPr lang="en-US" dirty="0"/>
              <a:t> </a:t>
            </a:r>
            <a:r>
              <a:rPr lang="en-US" dirty="0" err="1"/>
              <a:t>interiori</a:t>
            </a:r>
            <a:r>
              <a:rPr lang="en-US" dirty="0"/>
              <a:t> (S1–S3) au </a:t>
            </a:r>
            <a:r>
              <a:rPr lang="en-US" dirty="0" err="1"/>
              <a:t>înregistrat</a:t>
            </a:r>
            <a:r>
              <a:rPr lang="en-US" dirty="0"/>
              <a:t> </a:t>
            </a:r>
            <a:r>
              <a:rPr lang="en-US" dirty="0" err="1"/>
              <a:t>valori</a:t>
            </a:r>
            <a:r>
              <a:rPr lang="en-US" dirty="0"/>
              <a:t> </a:t>
            </a:r>
            <a:r>
              <a:rPr lang="en-US" dirty="0" err="1"/>
              <a:t>medii</a:t>
            </a:r>
            <a:r>
              <a:rPr lang="en-US" dirty="0"/>
              <a:t> </a:t>
            </a:r>
            <a:r>
              <a:rPr lang="en-US" dirty="0" err="1"/>
              <a:t>lunare</a:t>
            </a:r>
            <a:r>
              <a:rPr lang="en-US" dirty="0"/>
              <a:t> </a:t>
            </a:r>
            <a:r>
              <a:rPr lang="en-US" dirty="0" err="1"/>
              <a:t>peste</a:t>
            </a:r>
            <a:r>
              <a:rPr lang="en-US" dirty="0"/>
              <a:t> 30°C, </a:t>
            </a:r>
            <a:r>
              <a:rPr lang="en-US" dirty="0" err="1"/>
              <a:t>ceea</a:t>
            </a:r>
            <a:r>
              <a:rPr lang="en-US" dirty="0"/>
              <a:t> </a:t>
            </a:r>
            <a:r>
              <a:rPr lang="en-US" dirty="0" err="1"/>
              <a:t>ce</a:t>
            </a:r>
            <a:r>
              <a:rPr lang="en-US" dirty="0"/>
              <a:t> </a:t>
            </a:r>
            <a:r>
              <a:rPr lang="en-US" dirty="0" err="1"/>
              <a:t>reflectă</a:t>
            </a:r>
            <a:r>
              <a:rPr lang="en-US" dirty="0"/>
              <a:t> un </a:t>
            </a:r>
            <a:r>
              <a:rPr lang="en-US" dirty="0" err="1"/>
              <a:t>stres</a:t>
            </a:r>
            <a:r>
              <a:rPr lang="en-US" dirty="0"/>
              <a:t> </a:t>
            </a:r>
            <a:r>
              <a:rPr lang="en-US" dirty="0" err="1"/>
              <a:t>termic</a:t>
            </a:r>
            <a:r>
              <a:rPr lang="en-US" dirty="0"/>
              <a:t> </a:t>
            </a:r>
            <a:r>
              <a:rPr lang="en-US" dirty="0" err="1"/>
              <a:t>ridicat</a:t>
            </a:r>
            <a:r>
              <a:rPr lang="en-US" dirty="0"/>
              <a:t> </a:t>
            </a:r>
            <a:r>
              <a:rPr lang="en-US" dirty="0" err="1"/>
              <a:t>pentru</a:t>
            </a:r>
            <a:r>
              <a:rPr lang="en-US" dirty="0"/>
              <a:t> </a:t>
            </a:r>
            <a:r>
              <a:rPr lang="en-US" dirty="0" err="1"/>
              <a:t>culturi</a:t>
            </a:r>
            <a:r>
              <a:rPr lang="en-US" dirty="0"/>
              <a:t>.</a:t>
            </a:r>
          </a:p>
          <a:p>
            <a:r>
              <a:rPr lang="en-US" dirty="0" smtClean="0"/>
              <a:t>    </a:t>
            </a:r>
            <a:r>
              <a:rPr lang="en-US" dirty="0" err="1" smtClean="0"/>
              <a:t>Umiditatea</a:t>
            </a:r>
            <a:r>
              <a:rPr lang="en-US" dirty="0" smtClean="0"/>
              <a:t> </a:t>
            </a:r>
            <a:r>
              <a:rPr lang="en-US" dirty="0"/>
              <a:t>a </a:t>
            </a:r>
            <a:r>
              <a:rPr lang="en-US" dirty="0" err="1"/>
              <a:t>scăzut</a:t>
            </a:r>
            <a:r>
              <a:rPr lang="en-US" dirty="0"/>
              <a:t> </a:t>
            </a:r>
            <a:r>
              <a:rPr lang="en-US" dirty="0" err="1"/>
              <a:t>în</a:t>
            </a:r>
            <a:r>
              <a:rPr lang="en-US" dirty="0"/>
              <a:t> </a:t>
            </a:r>
            <a:r>
              <a:rPr lang="en-US" dirty="0" err="1"/>
              <a:t>continuare</a:t>
            </a:r>
            <a:r>
              <a:rPr lang="en-US" dirty="0"/>
              <a:t>, cu un minim de 55% la S2 </a:t>
            </a:r>
            <a:r>
              <a:rPr lang="en-US" dirty="0" err="1"/>
              <a:t>și</a:t>
            </a:r>
            <a:r>
              <a:rPr lang="en-US" dirty="0"/>
              <a:t> un maxim de 62.75% la S4.Diferența </a:t>
            </a:r>
            <a:r>
              <a:rPr lang="en-US" dirty="0" err="1"/>
              <a:t>dintre</a:t>
            </a:r>
            <a:r>
              <a:rPr lang="en-US" dirty="0"/>
              <a:t> </a:t>
            </a:r>
            <a:r>
              <a:rPr lang="en-US" dirty="0" err="1"/>
              <a:t>umiditatea</a:t>
            </a:r>
            <a:r>
              <a:rPr lang="en-US" dirty="0"/>
              <a:t> din exterior </a:t>
            </a:r>
            <a:r>
              <a:rPr lang="en-US" dirty="0" err="1"/>
              <a:t>și</a:t>
            </a:r>
            <a:r>
              <a:rPr lang="en-US" dirty="0"/>
              <a:t> interior s-a </a:t>
            </a:r>
            <a:r>
              <a:rPr lang="en-US" dirty="0" err="1"/>
              <a:t>redus</a:t>
            </a:r>
            <a:r>
              <a:rPr lang="en-US" dirty="0"/>
              <a:t> </a:t>
            </a:r>
            <a:r>
              <a:rPr lang="en-US" dirty="0" err="1"/>
              <a:t>față</a:t>
            </a:r>
            <a:r>
              <a:rPr lang="en-US" dirty="0"/>
              <a:t> de </a:t>
            </a:r>
            <a:r>
              <a:rPr lang="en-US" dirty="0" err="1"/>
              <a:t>lunile</a:t>
            </a:r>
            <a:r>
              <a:rPr lang="en-US" dirty="0"/>
              <a:t> </a:t>
            </a:r>
            <a:r>
              <a:rPr lang="en-US" dirty="0" err="1"/>
              <a:t>anterioare</a:t>
            </a:r>
            <a:r>
              <a:rPr lang="en-US" dirty="0"/>
              <a:t>, </a:t>
            </a:r>
            <a:r>
              <a:rPr lang="en-US" dirty="0" err="1"/>
              <a:t>dar</a:t>
            </a:r>
            <a:r>
              <a:rPr lang="en-US" dirty="0"/>
              <a:t> </a:t>
            </a:r>
            <a:r>
              <a:rPr lang="en-US" dirty="0" err="1"/>
              <a:t>valorile</a:t>
            </a:r>
            <a:r>
              <a:rPr lang="en-US" dirty="0"/>
              <a:t> sub 60% </a:t>
            </a:r>
            <a:r>
              <a:rPr lang="en-US" dirty="0" err="1"/>
              <a:t>în</a:t>
            </a:r>
            <a:r>
              <a:rPr lang="en-US" dirty="0"/>
              <a:t> interior pot </a:t>
            </a:r>
            <a:r>
              <a:rPr lang="en-US" dirty="0" err="1"/>
              <a:t>afecta</a:t>
            </a:r>
            <a:r>
              <a:rPr lang="en-US" dirty="0"/>
              <a:t> </a:t>
            </a:r>
            <a:r>
              <a:rPr lang="en-US" dirty="0" err="1"/>
              <a:t>procesele</a:t>
            </a:r>
            <a:r>
              <a:rPr lang="en-US" dirty="0"/>
              <a:t> </a:t>
            </a:r>
            <a:r>
              <a:rPr lang="en-US" dirty="0" err="1"/>
              <a:t>fiziologice</a:t>
            </a:r>
            <a:r>
              <a:rPr lang="en-US" dirty="0"/>
              <a:t>, </a:t>
            </a:r>
            <a:r>
              <a:rPr lang="en-US" dirty="0" err="1"/>
              <a:t>în</a:t>
            </a:r>
            <a:r>
              <a:rPr lang="en-US" dirty="0"/>
              <a:t> special </a:t>
            </a:r>
            <a:r>
              <a:rPr lang="en-US" dirty="0" err="1"/>
              <a:t>în</a:t>
            </a:r>
            <a:r>
              <a:rPr lang="en-US" dirty="0"/>
              <a:t> </a:t>
            </a:r>
            <a:r>
              <a:rPr lang="en-US" dirty="0" err="1"/>
              <a:t>combinație</a:t>
            </a:r>
            <a:r>
              <a:rPr lang="en-US" dirty="0"/>
              <a:t> cu </a:t>
            </a:r>
            <a:r>
              <a:rPr lang="en-US" dirty="0" err="1"/>
              <a:t>temperaturile</a:t>
            </a:r>
            <a:r>
              <a:rPr lang="en-US" dirty="0"/>
              <a:t> </a:t>
            </a:r>
            <a:r>
              <a:rPr lang="en-US" dirty="0" err="1"/>
              <a:t>ridicate</a:t>
            </a:r>
            <a:r>
              <a:rPr lang="en-US" dirty="0"/>
              <a:t>.</a:t>
            </a:r>
          </a:p>
          <a:p>
            <a:r>
              <a:rPr lang="en-US" dirty="0" smtClean="0"/>
              <a:t>    </a:t>
            </a:r>
            <a:r>
              <a:rPr lang="en-US" dirty="0" err="1" smtClean="0"/>
              <a:t>Condițiile</a:t>
            </a:r>
            <a:r>
              <a:rPr lang="en-US" dirty="0" smtClean="0"/>
              <a:t> </a:t>
            </a:r>
            <a:r>
              <a:rPr lang="en-US" dirty="0"/>
              <a:t>din </a:t>
            </a:r>
            <a:r>
              <a:rPr lang="en-US" dirty="0" err="1"/>
              <a:t>iunie</a:t>
            </a:r>
            <a:r>
              <a:rPr lang="en-US" dirty="0"/>
              <a:t> </a:t>
            </a:r>
            <a:r>
              <a:rPr lang="en-US" dirty="0" err="1"/>
              <a:t>necesită</a:t>
            </a:r>
            <a:r>
              <a:rPr lang="en-US" dirty="0"/>
              <a:t> </a:t>
            </a:r>
            <a:r>
              <a:rPr lang="en-US" dirty="0" err="1"/>
              <a:t>intervenții</a:t>
            </a:r>
            <a:r>
              <a:rPr lang="en-US" dirty="0"/>
              <a:t> </a:t>
            </a:r>
            <a:r>
              <a:rPr lang="en-US" dirty="0" err="1"/>
              <a:t>climatice</a:t>
            </a:r>
            <a:r>
              <a:rPr lang="en-US" dirty="0"/>
              <a:t> active, </a:t>
            </a:r>
            <a:r>
              <a:rPr lang="en-US" dirty="0" err="1"/>
              <a:t>precum</a:t>
            </a:r>
            <a:r>
              <a:rPr lang="en-US" dirty="0"/>
              <a:t> </a:t>
            </a:r>
            <a:r>
              <a:rPr lang="en-US" dirty="0" err="1"/>
              <a:t>ventilație</a:t>
            </a:r>
            <a:r>
              <a:rPr lang="en-US" dirty="0"/>
              <a:t> </a:t>
            </a:r>
            <a:r>
              <a:rPr lang="en-US" dirty="0" err="1"/>
              <a:t>naturală</a:t>
            </a:r>
            <a:r>
              <a:rPr lang="en-US" dirty="0"/>
              <a:t> </a:t>
            </a:r>
            <a:r>
              <a:rPr lang="en-US" dirty="0" err="1"/>
              <a:t>sau</a:t>
            </a:r>
            <a:r>
              <a:rPr lang="en-US" dirty="0"/>
              <a:t> </a:t>
            </a:r>
            <a:r>
              <a:rPr lang="en-US" dirty="0" err="1"/>
              <a:t>forțată</a:t>
            </a:r>
            <a:r>
              <a:rPr lang="en-US" dirty="0"/>
              <a:t>, </a:t>
            </a:r>
            <a:r>
              <a:rPr lang="en-US" dirty="0" err="1"/>
              <a:t>umidificare</a:t>
            </a:r>
            <a:r>
              <a:rPr lang="en-US" dirty="0"/>
              <a:t> </a:t>
            </a:r>
            <a:r>
              <a:rPr lang="en-US" dirty="0" err="1"/>
              <a:t>și</a:t>
            </a:r>
            <a:r>
              <a:rPr lang="en-US" dirty="0"/>
              <a:t> </a:t>
            </a:r>
            <a:r>
              <a:rPr lang="en-US" dirty="0" err="1"/>
              <a:t>protecție</a:t>
            </a:r>
            <a:r>
              <a:rPr lang="en-US" dirty="0"/>
              <a:t> </a:t>
            </a:r>
            <a:r>
              <a:rPr lang="en-US" dirty="0" err="1"/>
              <a:t>solară</a:t>
            </a:r>
            <a:r>
              <a:rPr lang="en-US" dirty="0"/>
              <a:t> (</a:t>
            </a:r>
            <a:r>
              <a:rPr lang="en-US" dirty="0" err="1"/>
              <a:t>umbrire</a:t>
            </a:r>
            <a:r>
              <a:rPr lang="en-US" dirty="0"/>
              <a:t>), </a:t>
            </a:r>
            <a:r>
              <a:rPr lang="en-US" dirty="0" err="1"/>
              <a:t>pentru</a:t>
            </a:r>
            <a:r>
              <a:rPr lang="en-US" dirty="0"/>
              <a:t> a </a:t>
            </a:r>
            <a:r>
              <a:rPr lang="en-US" dirty="0" err="1"/>
              <a:t>preveni</a:t>
            </a:r>
            <a:r>
              <a:rPr lang="en-US" dirty="0"/>
              <a:t> </a:t>
            </a:r>
            <a:r>
              <a:rPr lang="en-US" dirty="0" err="1"/>
              <a:t>dezechilibrele</a:t>
            </a:r>
            <a:r>
              <a:rPr lang="en-US" dirty="0"/>
              <a:t> </a:t>
            </a:r>
            <a:r>
              <a:rPr lang="en-US" dirty="0" err="1"/>
              <a:t>în</a:t>
            </a:r>
            <a:r>
              <a:rPr lang="en-US" dirty="0"/>
              <a:t> </a:t>
            </a:r>
            <a:r>
              <a:rPr lang="en-US" dirty="0" err="1"/>
              <a:t>creșterea</a:t>
            </a:r>
            <a:r>
              <a:rPr lang="en-US" dirty="0"/>
              <a:t> </a:t>
            </a:r>
            <a:r>
              <a:rPr lang="en-US" dirty="0" err="1"/>
              <a:t>plantelor</a:t>
            </a:r>
            <a:r>
              <a:rPr lang="en-US" dirty="0"/>
              <a:t>.</a:t>
            </a:r>
          </a:p>
        </p:txBody>
      </p:sp>
      <p:sp>
        <p:nvSpPr>
          <p:cNvPr id="3" name="Rectangle 2"/>
          <p:cNvSpPr/>
          <p:nvPr/>
        </p:nvSpPr>
        <p:spPr>
          <a:xfrm>
            <a:off x="76200" y="2743200"/>
            <a:ext cx="8839200" cy="3139321"/>
          </a:xfrm>
          <a:prstGeom prst="rect">
            <a:avLst/>
          </a:prstGeom>
        </p:spPr>
        <p:txBody>
          <a:bodyPr wrap="square">
            <a:spAutoFit/>
          </a:bodyPr>
          <a:lstStyle/>
          <a:p>
            <a:r>
              <a:rPr lang="en-US" dirty="0"/>
              <a:t>Din </a:t>
            </a:r>
            <a:r>
              <a:rPr lang="en-US" dirty="0" err="1"/>
              <a:t>datele</a:t>
            </a:r>
            <a:r>
              <a:rPr lang="en-US" dirty="0"/>
              <a:t> </a:t>
            </a:r>
            <a:r>
              <a:rPr lang="en-US" dirty="0" err="1"/>
              <a:t>obținute</a:t>
            </a:r>
            <a:r>
              <a:rPr lang="en-US" dirty="0"/>
              <a:t> </a:t>
            </a:r>
            <a:r>
              <a:rPr lang="en-US" dirty="0" err="1"/>
              <a:t>în</a:t>
            </a:r>
            <a:r>
              <a:rPr lang="en-US" dirty="0"/>
              <a:t> </a:t>
            </a:r>
            <a:r>
              <a:rPr lang="en-US" dirty="0" err="1"/>
              <a:t>solarul</a:t>
            </a:r>
            <a:r>
              <a:rPr lang="en-US" dirty="0"/>
              <a:t> tip industrial </a:t>
            </a:r>
            <a:r>
              <a:rPr lang="en-US" dirty="0" err="1"/>
              <a:t>reies</a:t>
            </a:r>
            <a:r>
              <a:rPr lang="en-US" dirty="0"/>
              <a:t> </a:t>
            </a:r>
            <a:r>
              <a:rPr lang="en-US" dirty="0" err="1"/>
              <a:t>următoarele</a:t>
            </a:r>
            <a:r>
              <a:rPr lang="en-US" dirty="0"/>
              <a:t> </a:t>
            </a:r>
            <a:r>
              <a:rPr lang="en-US" dirty="0" err="1"/>
              <a:t>concluzii</a:t>
            </a:r>
            <a:r>
              <a:rPr lang="en-US" dirty="0"/>
              <a:t> </a:t>
            </a:r>
            <a:r>
              <a:rPr lang="en-US" dirty="0" smtClean="0"/>
              <a:t>:</a:t>
            </a:r>
          </a:p>
          <a:p>
            <a:endParaRPr lang="en-US" dirty="0" smtClean="0"/>
          </a:p>
          <a:p>
            <a:pPr lvl="0"/>
            <a:r>
              <a:rPr lang="en-US" dirty="0"/>
              <a:t>-</a:t>
            </a:r>
            <a:r>
              <a:rPr lang="en-US" dirty="0" err="1" smtClean="0"/>
              <a:t>Distribuția</a:t>
            </a:r>
            <a:r>
              <a:rPr lang="en-US" dirty="0" smtClean="0"/>
              <a:t> </a:t>
            </a:r>
            <a:r>
              <a:rPr lang="en-US" dirty="0" err="1" smtClean="0"/>
              <a:t>senzorilor</a:t>
            </a:r>
            <a:r>
              <a:rPr lang="en-US" dirty="0" smtClean="0"/>
              <a:t> a </a:t>
            </a:r>
            <a:r>
              <a:rPr lang="en-US" dirty="0" err="1" smtClean="0"/>
              <a:t>permis</a:t>
            </a:r>
            <a:r>
              <a:rPr lang="en-US" dirty="0" smtClean="0"/>
              <a:t> </a:t>
            </a:r>
            <a:r>
              <a:rPr lang="en-US" dirty="0" err="1" smtClean="0"/>
              <a:t>evidențierea</a:t>
            </a:r>
            <a:r>
              <a:rPr lang="en-US" dirty="0" smtClean="0"/>
              <a:t> </a:t>
            </a:r>
            <a:r>
              <a:rPr lang="en-US" dirty="0" err="1" smtClean="0"/>
              <a:t>unor</a:t>
            </a:r>
            <a:r>
              <a:rPr lang="en-US" dirty="0" smtClean="0"/>
              <a:t> </a:t>
            </a:r>
            <a:r>
              <a:rPr lang="en-US" dirty="0" err="1" smtClean="0"/>
              <a:t>diferențe</a:t>
            </a:r>
            <a:r>
              <a:rPr lang="en-US" dirty="0" smtClean="0"/>
              <a:t> </a:t>
            </a:r>
            <a:r>
              <a:rPr lang="en-US" dirty="0" err="1" smtClean="0"/>
              <a:t>consistente</a:t>
            </a:r>
            <a:r>
              <a:rPr lang="en-US" dirty="0" smtClean="0"/>
              <a:t> </a:t>
            </a:r>
            <a:r>
              <a:rPr lang="en-US" dirty="0" err="1" smtClean="0"/>
              <a:t>între</a:t>
            </a:r>
            <a:r>
              <a:rPr lang="en-US" dirty="0" smtClean="0"/>
              <a:t> </a:t>
            </a:r>
            <a:r>
              <a:rPr lang="en-US" dirty="0" err="1" smtClean="0"/>
              <a:t>zona</a:t>
            </a:r>
            <a:r>
              <a:rPr lang="en-US" dirty="0" smtClean="0"/>
              <a:t> </a:t>
            </a:r>
            <a:r>
              <a:rPr lang="en-US" dirty="0" err="1" smtClean="0"/>
              <a:t>centrală</a:t>
            </a:r>
            <a:r>
              <a:rPr lang="en-US" dirty="0" smtClean="0"/>
              <a:t>, </a:t>
            </a:r>
            <a:r>
              <a:rPr lang="en-US" dirty="0" err="1" smtClean="0"/>
              <a:t>marginile</a:t>
            </a:r>
            <a:r>
              <a:rPr lang="en-US" dirty="0" smtClean="0"/>
              <a:t> </a:t>
            </a:r>
            <a:r>
              <a:rPr lang="en-US" dirty="0" err="1" smtClean="0"/>
              <a:t>solarului</a:t>
            </a:r>
            <a:r>
              <a:rPr lang="en-US" dirty="0" smtClean="0"/>
              <a:t> </a:t>
            </a:r>
            <a:r>
              <a:rPr lang="en-US" dirty="0" err="1" smtClean="0"/>
              <a:t>și</a:t>
            </a:r>
            <a:r>
              <a:rPr lang="en-US" dirty="0" smtClean="0"/>
              <a:t> exterior.</a:t>
            </a:r>
          </a:p>
          <a:p>
            <a:pPr lvl="0"/>
            <a:r>
              <a:rPr lang="en-US" dirty="0" smtClean="0"/>
              <a:t>-</a:t>
            </a:r>
            <a:r>
              <a:rPr lang="en-US" dirty="0" err="1" smtClean="0"/>
              <a:t>Zona</a:t>
            </a:r>
            <a:r>
              <a:rPr lang="en-US" dirty="0" smtClean="0"/>
              <a:t> </a:t>
            </a:r>
            <a:r>
              <a:rPr lang="en-US" dirty="0" err="1"/>
              <a:t>centrală</a:t>
            </a:r>
            <a:r>
              <a:rPr lang="en-US" dirty="0"/>
              <a:t> (S2) a </a:t>
            </a:r>
            <a:r>
              <a:rPr lang="en-US" dirty="0" err="1"/>
              <a:t>înregistrat</a:t>
            </a:r>
            <a:r>
              <a:rPr lang="en-US" dirty="0"/>
              <a:t> </a:t>
            </a:r>
            <a:r>
              <a:rPr lang="en-US" dirty="0" err="1"/>
              <a:t>cele</a:t>
            </a:r>
            <a:r>
              <a:rPr lang="en-US" dirty="0"/>
              <a:t> </a:t>
            </a:r>
            <a:r>
              <a:rPr lang="en-US" dirty="0" err="1"/>
              <a:t>mai</a:t>
            </a:r>
            <a:r>
              <a:rPr lang="en-US" dirty="0"/>
              <a:t> </a:t>
            </a:r>
            <a:r>
              <a:rPr lang="en-US" dirty="0" err="1"/>
              <a:t>ridicate</a:t>
            </a:r>
            <a:r>
              <a:rPr lang="en-US" dirty="0"/>
              <a:t> </a:t>
            </a:r>
            <a:r>
              <a:rPr lang="en-US" dirty="0" err="1"/>
              <a:t>temperaturi</a:t>
            </a:r>
            <a:r>
              <a:rPr lang="en-US" dirty="0"/>
              <a:t> </a:t>
            </a:r>
            <a:r>
              <a:rPr lang="en-US" dirty="0" err="1"/>
              <a:t>și</a:t>
            </a:r>
            <a:r>
              <a:rPr lang="en-US" dirty="0"/>
              <a:t> </a:t>
            </a:r>
            <a:r>
              <a:rPr lang="en-US" dirty="0" err="1"/>
              <a:t>cele</a:t>
            </a:r>
            <a:r>
              <a:rPr lang="en-US" dirty="0"/>
              <a:t> </a:t>
            </a:r>
            <a:r>
              <a:rPr lang="en-US" dirty="0" err="1"/>
              <a:t>mai</a:t>
            </a:r>
            <a:r>
              <a:rPr lang="en-US" dirty="0"/>
              <a:t> </a:t>
            </a:r>
            <a:r>
              <a:rPr lang="en-US" dirty="0" err="1"/>
              <a:t>scăzute</a:t>
            </a:r>
            <a:r>
              <a:rPr lang="en-US" dirty="0"/>
              <a:t> </a:t>
            </a:r>
            <a:r>
              <a:rPr lang="en-US" dirty="0" err="1"/>
              <a:t>niveluri</a:t>
            </a:r>
            <a:r>
              <a:rPr lang="en-US" dirty="0"/>
              <a:t> de </a:t>
            </a:r>
            <a:r>
              <a:rPr lang="en-US" dirty="0" err="1"/>
              <a:t>umiditate</a:t>
            </a:r>
            <a:r>
              <a:rPr lang="en-US" dirty="0"/>
              <a:t>, </a:t>
            </a:r>
            <a:r>
              <a:rPr lang="en-US" dirty="0" err="1"/>
              <a:t>indicând</a:t>
            </a:r>
            <a:r>
              <a:rPr lang="en-US" dirty="0"/>
              <a:t> un </a:t>
            </a:r>
            <a:r>
              <a:rPr lang="en-US" dirty="0" err="1"/>
              <a:t>microclimat</a:t>
            </a:r>
            <a:r>
              <a:rPr lang="en-US" dirty="0"/>
              <a:t> </a:t>
            </a:r>
            <a:r>
              <a:rPr lang="en-US" dirty="0" err="1"/>
              <a:t>mai</a:t>
            </a:r>
            <a:r>
              <a:rPr lang="en-US" dirty="0"/>
              <a:t> </a:t>
            </a:r>
            <a:r>
              <a:rPr lang="en-US" dirty="0" err="1"/>
              <a:t>uscat</a:t>
            </a:r>
            <a:r>
              <a:rPr lang="en-US" dirty="0"/>
              <a:t> </a:t>
            </a:r>
            <a:r>
              <a:rPr lang="en-US" dirty="0" err="1"/>
              <a:t>și</a:t>
            </a:r>
            <a:r>
              <a:rPr lang="en-US" dirty="0"/>
              <a:t> </a:t>
            </a:r>
            <a:r>
              <a:rPr lang="en-US" dirty="0" err="1"/>
              <a:t>cald</a:t>
            </a:r>
            <a:r>
              <a:rPr lang="en-US" dirty="0"/>
              <a:t>, cu </a:t>
            </a:r>
            <a:r>
              <a:rPr lang="en-US" dirty="0" err="1"/>
              <a:t>potențial</a:t>
            </a:r>
            <a:r>
              <a:rPr lang="en-US" dirty="0"/>
              <a:t> de </a:t>
            </a:r>
            <a:r>
              <a:rPr lang="en-US" dirty="0" err="1"/>
              <a:t>stres</a:t>
            </a:r>
            <a:r>
              <a:rPr lang="en-US" dirty="0"/>
              <a:t> </a:t>
            </a:r>
            <a:r>
              <a:rPr lang="en-US" dirty="0" err="1"/>
              <a:t>termic</a:t>
            </a:r>
            <a:r>
              <a:rPr lang="en-US" dirty="0"/>
              <a:t> </a:t>
            </a:r>
            <a:r>
              <a:rPr lang="en-US" dirty="0" err="1"/>
              <a:t>asupra</a:t>
            </a:r>
            <a:r>
              <a:rPr lang="en-US" dirty="0"/>
              <a:t> </a:t>
            </a:r>
            <a:r>
              <a:rPr lang="en-US" dirty="0" err="1" smtClean="0"/>
              <a:t>culturilor</a:t>
            </a:r>
            <a:r>
              <a:rPr lang="en-US" dirty="0" smtClean="0"/>
              <a:t>.</a:t>
            </a:r>
          </a:p>
          <a:p>
            <a:pPr lvl="0"/>
            <a:r>
              <a:rPr lang="en-US" dirty="0"/>
              <a:t>-</a:t>
            </a:r>
            <a:r>
              <a:rPr lang="en-US" dirty="0" err="1" smtClean="0"/>
              <a:t>Valorile</a:t>
            </a:r>
            <a:r>
              <a:rPr lang="en-US" dirty="0" smtClean="0"/>
              <a:t> </a:t>
            </a:r>
            <a:r>
              <a:rPr lang="en-US" dirty="0" err="1"/>
              <a:t>climatice</a:t>
            </a:r>
            <a:r>
              <a:rPr lang="en-US" dirty="0"/>
              <a:t> au </a:t>
            </a:r>
            <a:r>
              <a:rPr lang="en-US" dirty="0" err="1"/>
              <a:t>evoluat</a:t>
            </a:r>
            <a:r>
              <a:rPr lang="en-US" dirty="0"/>
              <a:t> </a:t>
            </a:r>
            <a:r>
              <a:rPr lang="en-US" dirty="0" err="1"/>
              <a:t>sezonier</a:t>
            </a:r>
            <a:r>
              <a:rPr lang="en-US" dirty="0"/>
              <a:t>: </a:t>
            </a:r>
            <a:r>
              <a:rPr lang="en-US" dirty="0" err="1"/>
              <a:t>temperaturi</a:t>
            </a:r>
            <a:r>
              <a:rPr lang="en-US" dirty="0"/>
              <a:t> </a:t>
            </a:r>
            <a:r>
              <a:rPr lang="en-US" dirty="0" err="1"/>
              <a:t>crescute</a:t>
            </a:r>
            <a:r>
              <a:rPr lang="en-US" dirty="0"/>
              <a:t> </a:t>
            </a:r>
            <a:r>
              <a:rPr lang="en-US" dirty="0" err="1"/>
              <a:t>și</a:t>
            </a:r>
            <a:r>
              <a:rPr lang="en-US" dirty="0"/>
              <a:t> </a:t>
            </a:r>
            <a:r>
              <a:rPr lang="en-US" dirty="0" err="1"/>
              <a:t>umiditate</a:t>
            </a:r>
            <a:r>
              <a:rPr lang="en-US" dirty="0"/>
              <a:t> </a:t>
            </a:r>
            <a:r>
              <a:rPr lang="en-US" dirty="0" err="1"/>
              <a:t>descrescătoare</a:t>
            </a:r>
            <a:r>
              <a:rPr lang="en-US" dirty="0"/>
              <a:t> de la </a:t>
            </a:r>
            <a:r>
              <a:rPr lang="en-US" dirty="0" err="1"/>
              <a:t>aprilie</a:t>
            </a:r>
            <a:r>
              <a:rPr lang="en-US" dirty="0"/>
              <a:t> la </a:t>
            </a:r>
            <a:r>
              <a:rPr lang="en-US" dirty="0" err="1"/>
              <a:t>iunie</a:t>
            </a:r>
            <a:r>
              <a:rPr lang="en-US" dirty="0"/>
              <a:t>, cu o </a:t>
            </a:r>
            <a:r>
              <a:rPr lang="en-US" dirty="0" err="1"/>
              <a:t>amplitudine</a:t>
            </a:r>
            <a:r>
              <a:rPr lang="en-US" dirty="0"/>
              <a:t> mare </a:t>
            </a:r>
            <a:r>
              <a:rPr lang="en-US" dirty="0" err="1"/>
              <a:t>între</a:t>
            </a:r>
            <a:r>
              <a:rPr lang="en-US" dirty="0"/>
              <a:t> </a:t>
            </a:r>
            <a:r>
              <a:rPr lang="en-US" dirty="0" err="1"/>
              <a:t>zi</a:t>
            </a:r>
            <a:r>
              <a:rPr lang="en-US" dirty="0"/>
              <a:t> </a:t>
            </a:r>
            <a:r>
              <a:rPr lang="en-US" dirty="0" err="1"/>
              <a:t>și</a:t>
            </a:r>
            <a:r>
              <a:rPr lang="en-US" dirty="0"/>
              <a:t> </a:t>
            </a:r>
            <a:r>
              <a:rPr lang="en-US" dirty="0" err="1"/>
              <a:t>noapte</a:t>
            </a:r>
            <a:r>
              <a:rPr lang="en-US" dirty="0"/>
              <a:t>.</a:t>
            </a:r>
          </a:p>
          <a:p>
            <a:pPr lvl="0"/>
            <a:r>
              <a:rPr lang="en-US" dirty="0" smtClean="0"/>
              <a:t>- </a:t>
            </a:r>
            <a:r>
              <a:rPr lang="en-US" dirty="0" err="1" smtClean="0"/>
              <a:t>Aceste</a:t>
            </a:r>
            <a:r>
              <a:rPr lang="en-US" dirty="0" smtClean="0"/>
              <a:t> </a:t>
            </a:r>
            <a:r>
              <a:rPr lang="en-US" dirty="0" err="1"/>
              <a:t>informații</a:t>
            </a:r>
            <a:r>
              <a:rPr lang="en-US" dirty="0"/>
              <a:t> </a:t>
            </a:r>
            <a:r>
              <a:rPr lang="en-US" dirty="0" err="1"/>
              <a:t>sunt</a:t>
            </a:r>
            <a:r>
              <a:rPr lang="en-US" dirty="0"/>
              <a:t> </a:t>
            </a:r>
            <a:r>
              <a:rPr lang="en-US" dirty="0" err="1"/>
              <a:t>esențiale</a:t>
            </a:r>
            <a:r>
              <a:rPr lang="en-US" dirty="0"/>
              <a:t> </a:t>
            </a:r>
            <a:r>
              <a:rPr lang="en-US" dirty="0" err="1"/>
              <a:t>pentru</a:t>
            </a:r>
            <a:r>
              <a:rPr lang="en-US" dirty="0"/>
              <a:t> </a:t>
            </a:r>
            <a:r>
              <a:rPr lang="en-US" dirty="0" err="1"/>
              <a:t>optimizarea</a:t>
            </a:r>
            <a:r>
              <a:rPr lang="en-US" dirty="0"/>
              <a:t> </a:t>
            </a:r>
            <a:r>
              <a:rPr lang="en-US" dirty="0" err="1"/>
              <a:t>microclimatului</a:t>
            </a:r>
            <a:r>
              <a:rPr lang="en-US" dirty="0"/>
              <a:t> </a:t>
            </a:r>
            <a:r>
              <a:rPr lang="en-US" dirty="0" err="1"/>
              <a:t>în</a:t>
            </a:r>
            <a:r>
              <a:rPr lang="en-US" dirty="0"/>
              <a:t> solar, </a:t>
            </a:r>
            <a:r>
              <a:rPr lang="en-US" dirty="0" err="1"/>
              <a:t>adaptarea</a:t>
            </a:r>
            <a:r>
              <a:rPr lang="en-US" dirty="0"/>
              <a:t> </a:t>
            </a:r>
            <a:r>
              <a:rPr lang="en-US" dirty="0" err="1"/>
              <a:t>tehnologiei</a:t>
            </a:r>
            <a:r>
              <a:rPr lang="en-US" dirty="0"/>
              <a:t> de </a:t>
            </a:r>
            <a:r>
              <a:rPr lang="en-US" dirty="0" err="1"/>
              <a:t>cultură</a:t>
            </a:r>
            <a:r>
              <a:rPr lang="en-US" dirty="0"/>
              <a:t> </a:t>
            </a:r>
            <a:r>
              <a:rPr lang="en-US" dirty="0" err="1"/>
              <a:t>și</a:t>
            </a:r>
            <a:r>
              <a:rPr lang="en-US" dirty="0"/>
              <a:t> </a:t>
            </a:r>
            <a:r>
              <a:rPr lang="en-US" dirty="0" err="1"/>
              <a:t>programarea</a:t>
            </a:r>
            <a:r>
              <a:rPr lang="en-US" dirty="0"/>
              <a:t> </a:t>
            </a:r>
            <a:r>
              <a:rPr lang="en-US" dirty="0" err="1"/>
              <a:t>irigațiilor</a:t>
            </a:r>
            <a:r>
              <a:rPr lang="en-US" dirty="0"/>
              <a:t>.</a:t>
            </a:r>
          </a:p>
        </p:txBody>
      </p:sp>
    </p:spTree>
    <p:extLst>
      <p:ext uri="{BB962C8B-B14F-4D97-AF65-F5344CB8AC3E}">
        <p14:creationId xmlns:p14="http://schemas.microsoft.com/office/powerpoint/2010/main" val="8043118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8847"/>
            <a:ext cx="9144000" cy="3970318"/>
          </a:xfrm>
          <a:prstGeom prst="rect">
            <a:avLst/>
          </a:prstGeom>
        </p:spPr>
        <p:txBody>
          <a:bodyPr wrap="square">
            <a:spAutoFit/>
          </a:bodyPr>
          <a:lstStyle/>
          <a:p>
            <a:r>
              <a:rPr lang="en-US" dirty="0" smtClean="0"/>
              <a:t>   </a:t>
            </a:r>
          </a:p>
          <a:p>
            <a:r>
              <a:rPr lang="en-US" dirty="0" smtClean="0"/>
              <a:t> </a:t>
            </a:r>
            <a:r>
              <a:rPr lang="ro-RO" dirty="0" smtClean="0"/>
              <a:t>În </a:t>
            </a:r>
            <a:r>
              <a:rPr lang="ro-RO" b="1" dirty="0"/>
              <a:t>seră </a:t>
            </a:r>
            <a:r>
              <a:rPr lang="ro-RO" dirty="0"/>
              <a:t>și </a:t>
            </a:r>
            <a:r>
              <a:rPr lang="ro-RO" b="1" dirty="0"/>
              <a:t>solarul NaanDanJain</a:t>
            </a:r>
            <a:r>
              <a:rPr lang="ro-RO" dirty="0"/>
              <a:t>, a fost montat câte un senzor, pentru temperatură și umiditate, pe mijlocul solarului (S1), la înălțimea de 2 m și încă unul care a fost montat în exteriorul (S4) spațiilor protejate, tot la înălțimea de 2 m.</a:t>
            </a:r>
            <a:endParaRPr lang="en-US" dirty="0"/>
          </a:p>
          <a:p>
            <a:r>
              <a:rPr lang="en-US" dirty="0" smtClean="0"/>
              <a:t>     </a:t>
            </a:r>
            <a:r>
              <a:rPr lang="ro-RO" dirty="0" smtClean="0"/>
              <a:t>Î</a:t>
            </a:r>
            <a:r>
              <a:rPr lang="en-US" dirty="0" smtClean="0"/>
              <a:t> </a:t>
            </a:r>
            <a:r>
              <a:rPr lang="ro-RO" dirty="0" smtClean="0"/>
              <a:t>n </a:t>
            </a:r>
            <a:r>
              <a:rPr lang="ro-RO" dirty="0"/>
              <a:t>continuare voi descrie interpretarea datelor din seră (Tabelul 7). </a:t>
            </a:r>
            <a:endParaRPr lang="en-US" dirty="0" smtClean="0"/>
          </a:p>
          <a:p>
            <a:r>
              <a:rPr lang="en-US" dirty="0"/>
              <a:t> </a:t>
            </a:r>
            <a:r>
              <a:rPr lang="en-US" dirty="0" smtClean="0"/>
              <a:t>   </a:t>
            </a:r>
          </a:p>
          <a:p>
            <a:r>
              <a:rPr lang="en-US" dirty="0"/>
              <a:t> </a:t>
            </a:r>
            <a:r>
              <a:rPr lang="en-US" dirty="0" smtClean="0"/>
              <a:t>     </a:t>
            </a:r>
            <a:r>
              <a:rPr lang="ro-RO" dirty="0" smtClean="0"/>
              <a:t>Astfel </a:t>
            </a:r>
            <a:r>
              <a:rPr lang="ro-RO" dirty="0"/>
              <a:t>în luna </a:t>
            </a:r>
            <a:r>
              <a:rPr lang="ro-RO" b="1" dirty="0"/>
              <a:t>aprilie, </a:t>
            </a:r>
            <a:r>
              <a:rPr lang="en-US" dirty="0" err="1"/>
              <a:t>temperaturile</a:t>
            </a:r>
            <a:r>
              <a:rPr lang="en-US" dirty="0"/>
              <a:t> din </a:t>
            </a:r>
            <a:r>
              <a:rPr lang="en-US" dirty="0" err="1"/>
              <a:t>seră</a:t>
            </a:r>
            <a:r>
              <a:rPr lang="en-US" dirty="0"/>
              <a:t> au </a:t>
            </a:r>
            <a:r>
              <a:rPr lang="en-US" dirty="0" err="1"/>
              <a:t>urmat</a:t>
            </a:r>
            <a:r>
              <a:rPr lang="en-US" dirty="0"/>
              <a:t> o </a:t>
            </a:r>
            <a:r>
              <a:rPr lang="en-US" dirty="0" err="1"/>
              <a:t>evoluție</a:t>
            </a:r>
            <a:r>
              <a:rPr lang="en-US" dirty="0"/>
              <a:t> </a:t>
            </a:r>
            <a:r>
              <a:rPr lang="en-US" dirty="0" err="1"/>
              <a:t>treptată</a:t>
            </a:r>
            <a:r>
              <a:rPr lang="en-US" dirty="0"/>
              <a:t> de la 15.2°C (S1, </a:t>
            </a:r>
            <a:r>
              <a:rPr lang="en-US" dirty="0" err="1"/>
              <a:t>săpt</a:t>
            </a:r>
            <a:r>
              <a:rPr lang="en-US" dirty="0"/>
              <a:t>. 1) la 23.0°C (S2, </a:t>
            </a:r>
            <a:r>
              <a:rPr lang="en-US" dirty="0" err="1"/>
              <a:t>săpt</a:t>
            </a:r>
            <a:r>
              <a:rPr lang="en-US" dirty="0"/>
              <a:t>. 4), </a:t>
            </a:r>
            <a:r>
              <a:rPr lang="en-US" dirty="0" err="1"/>
              <a:t>indicând</a:t>
            </a:r>
            <a:r>
              <a:rPr lang="en-US" dirty="0"/>
              <a:t> o </a:t>
            </a:r>
            <a:r>
              <a:rPr lang="en-US" dirty="0" err="1"/>
              <a:t>încălzire</a:t>
            </a:r>
            <a:r>
              <a:rPr lang="en-US" dirty="0"/>
              <a:t> </a:t>
            </a:r>
            <a:r>
              <a:rPr lang="en-US" dirty="0" err="1"/>
              <a:t>constantă</a:t>
            </a:r>
            <a:r>
              <a:rPr lang="en-US" dirty="0"/>
              <a:t> a </a:t>
            </a:r>
            <a:r>
              <a:rPr lang="en-US" dirty="0" err="1"/>
              <a:t>spațiului</a:t>
            </a:r>
            <a:r>
              <a:rPr lang="en-US" dirty="0"/>
              <a:t>. </a:t>
            </a:r>
            <a:r>
              <a:rPr lang="en-US" dirty="0" err="1"/>
              <a:t>Senzorul</a:t>
            </a:r>
            <a:r>
              <a:rPr lang="en-US" dirty="0"/>
              <a:t> S2 (</a:t>
            </a:r>
            <a:r>
              <a:rPr lang="en-US" dirty="0" err="1"/>
              <a:t>mijlocul</a:t>
            </a:r>
            <a:r>
              <a:rPr lang="en-US" dirty="0"/>
              <a:t> </a:t>
            </a:r>
            <a:r>
              <a:rPr lang="en-US" dirty="0" err="1"/>
              <a:t>serei</a:t>
            </a:r>
            <a:r>
              <a:rPr lang="en-US" dirty="0"/>
              <a:t>) a </a:t>
            </a:r>
            <a:r>
              <a:rPr lang="en-US" dirty="0" err="1"/>
              <a:t>înregistrat</a:t>
            </a:r>
            <a:r>
              <a:rPr lang="en-US" dirty="0"/>
              <a:t> </a:t>
            </a:r>
            <a:r>
              <a:rPr lang="en-US" dirty="0" err="1"/>
              <a:t>cele</a:t>
            </a:r>
            <a:r>
              <a:rPr lang="en-US" dirty="0"/>
              <a:t> </a:t>
            </a:r>
            <a:r>
              <a:rPr lang="en-US" dirty="0" err="1"/>
              <a:t>mai</a:t>
            </a:r>
            <a:r>
              <a:rPr lang="en-US" dirty="0"/>
              <a:t> </a:t>
            </a:r>
            <a:r>
              <a:rPr lang="en-US" dirty="0" err="1"/>
              <a:t>ridicate</a:t>
            </a:r>
            <a:r>
              <a:rPr lang="en-US" dirty="0"/>
              <a:t> </a:t>
            </a:r>
            <a:r>
              <a:rPr lang="en-US" dirty="0" err="1"/>
              <a:t>valori</a:t>
            </a:r>
            <a:r>
              <a:rPr lang="en-US" dirty="0"/>
              <a:t>, </a:t>
            </a:r>
            <a:r>
              <a:rPr lang="en-US" dirty="0" err="1"/>
              <a:t>datorită</a:t>
            </a:r>
            <a:r>
              <a:rPr lang="en-US" dirty="0"/>
              <a:t> </a:t>
            </a:r>
            <a:r>
              <a:rPr lang="en-US" dirty="0" err="1"/>
              <a:t>poziției</a:t>
            </a:r>
            <a:r>
              <a:rPr lang="en-US" dirty="0"/>
              <a:t> </a:t>
            </a:r>
            <a:r>
              <a:rPr lang="en-US" dirty="0" err="1"/>
              <a:t>centrale</a:t>
            </a:r>
            <a:r>
              <a:rPr lang="en-US" dirty="0"/>
              <a:t> </a:t>
            </a:r>
            <a:r>
              <a:rPr lang="en-US" dirty="0" err="1"/>
              <a:t>și</a:t>
            </a:r>
            <a:r>
              <a:rPr lang="en-US" dirty="0"/>
              <a:t> a </a:t>
            </a:r>
            <a:r>
              <a:rPr lang="en-US" dirty="0" err="1"/>
              <a:t>acumulării</a:t>
            </a:r>
            <a:r>
              <a:rPr lang="en-US" dirty="0"/>
              <a:t> </a:t>
            </a:r>
            <a:r>
              <a:rPr lang="en-US" dirty="0" err="1"/>
              <a:t>eficiente</a:t>
            </a:r>
            <a:r>
              <a:rPr lang="en-US" dirty="0"/>
              <a:t> de </a:t>
            </a:r>
            <a:r>
              <a:rPr lang="en-US" dirty="0" err="1"/>
              <a:t>căldură</a:t>
            </a:r>
            <a:r>
              <a:rPr lang="en-US" dirty="0"/>
              <a:t>. </a:t>
            </a:r>
            <a:r>
              <a:rPr lang="en-US" dirty="0" err="1"/>
              <a:t>Temperatura</a:t>
            </a:r>
            <a:r>
              <a:rPr lang="en-US" dirty="0"/>
              <a:t> </a:t>
            </a:r>
            <a:r>
              <a:rPr lang="en-US" dirty="0" err="1"/>
              <a:t>medie</a:t>
            </a:r>
            <a:r>
              <a:rPr lang="en-US" dirty="0"/>
              <a:t> </a:t>
            </a:r>
            <a:r>
              <a:rPr lang="en-US" dirty="0" err="1"/>
              <a:t>în</a:t>
            </a:r>
            <a:r>
              <a:rPr lang="en-US" dirty="0"/>
              <a:t> </a:t>
            </a:r>
            <a:r>
              <a:rPr lang="en-US" dirty="0" err="1"/>
              <a:t>seră</a:t>
            </a:r>
            <a:r>
              <a:rPr lang="en-US" dirty="0"/>
              <a:t> a </a:t>
            </a:r>
            <a:r>
              <a:rPr lang="en-US" dirty="0" err="1"/>
              <a:t>fost</a:t>
            </a:r>
            <a:r>
              <a:rPr lang="en-US" dirty="0"/>
              <a:t> </a:t>
            </a:r>
            <a:r>
              <a:rPr lang="en-US" dirty="0" err="1"/>
              <a:t>ușor</a:t>
            </a:r>
            <a:r>
              <a:rPr lang="en-US" dirty="0"/>
              <a:t> </a:t>
            </a:r>
            <a:r>
              <a:rPr lang="en-US" dirty="0" err="1"/>
              <a:t>mai</a:t>
            </a:r>
            <a:r>
              <a:rPr lang="en-US" dirty="0"/>
              <a:t> </a:t>
            </a:r>
            <a:r>
              <a:rPr lang="en-US" dirty="0" err="1"/>
              <a:t>ridicată</a:t>
            </a:r>
            <a:r>
              <a:rPr lang="en-US" dirty="0"/>
              <a:t> </a:t>
            </a:r>
            <a:r>
              <a:rPr lang="en-US" dirty="0" err="1"/>
              <a:t>decât</a:t>
            </a:r>
            <a:r>
              <a:rPr lang="en-US" dirty="0"/>
              <a:t> </a:t>
            </a:r>
            <a:r>
              <a:rPr lang="en-US" dirty="0" err="1"/>
              <a:t>în</a:t>
            </a:r>
            <a:r>
              <a:rPr lang="en-US" dirty="0"/>
              <a:t> solar, </a:t>
            </a:r>
            <a:r>
              <a:rPr lang="en-US" dirty="0" err="1"/>
              <a:t>ceea</a:t>
            </a:r>
            <a:r>
              <a:rPr lang="en-US" dirty="0"/>
              <a:t> </a:t>
            </a:r>
            <a:r>
              <a:rPr lang="en-US" dirty="0" err="1"/>
              <a:t>ce</a:t>
            </a:r>
            <a:r>
              <a:rPr lang="en-US" dirty="0"/>
              <a:t> </a:t>
            </a:r>
            <a:r>
              <a:rPr lang="en-US" dirty="0" err="1"/>
              <a:t>reflectă</a:t>
            </a:r>
            <a:r>
              <a:rPr lang="en-US" dirty="0"/>
              <a:t> o </a:t>
            </a:r>
            <a:r>
              <a:rPr lang="en-US" dirty="0" err="1"/>
              <a:t>izolație</a:t>
            </a:r>
            <a:r>
              <a:rPr lang="en-US" dirty="0"/>
              <a:t> </a:t>
            </a:r>
            <a:r>
              <a:rPr lang="en-US" dirty="0" err="1"/>
              <a:t>mai</a:t>
            </a:r>
            <a:r>
              <a:rPr lang="en-US" dirty="0"/>
              <a:t> </a:t>
            </a:r>
            <a:r>
              <a:rPr lang="en-US" dirty="0" err="1"/>
              <a:t>bună</a:t>
            </a:r>
            <a:r>
              <a:rPr lang="en-US" dirty="0"/>
              <a:t> </a:t>
            </a:r>
            <a:r>
              <a:rPr lang="en-US" dirty="0" err="1"/>
              <a:t>sau</a:t>
            </a:r>
            <a:r>
              <a:rPr lang="en-US" dirty="0"/>
              <a:t> o capacitate de </a:t>
            </a:r>
            <a:r>
              <a:rPr lang="en-US" dirty="0" err="1"/>
              <a:t>captare</a:t>
            </a:r>
            <a:r>
              <a:rPr lang="en-US" dirty="0"/>
              <a:t> </a:t>
            </a:r>
            <a:r>
              <a:rPr lang="en-US" dirty="0" err="1"/>
              <a:t>solară</a:t>
            </a:r>
            <a:r>
              <a:rPr lang="en-US" dirty="0"/>
              <a:t> </a:t>
            </a:r>
            <a:r>
              <a:rPr lang="en-US" dirty="0" err="1"/>
              <a:t>mai</a:t>
            </a:r>
            <a:r>
              <a:rPr lang="en-US" dirty="0"/>
              <a:t> mare</a:t>
            </a:r>
            <a:r>
              <a:rPr lang="en-US" dirty="0" smtClean="0"/>
              <a:t>.</a:t>
            </a:r>
          </a:p>
          <a:p>
            <a:r>
              <a:rPr lang="en-US" dirty="0" smtClean="0"/>
              <a:t>   </a:t>
            </a:r>
            <a:r>
              <a:rPr lang="en-US" dirty="0" err="1"/>
              <a:t>Umiditatea</a:t>
            </a:r>
            <a:r>
              <a:rPr lang="en-US" dirty="0"/>
              <a:t> a </a:t>
            </a:r>
            <a:r>
              <a:rPr lang="en-US" dirty="0" err="1"/>
              <a:t>fost</a:t>
            </a:r>
            <a:r>
              <a:rPr lang="en-US" dirty="0"/>
              <a:t> </a:t>
            </a:r>
            <a:r>
              <a:rPr lang="en-US" dirty="0" err="1"/>
              <a:t>ridicată</a:t>
            </a:r>
            <a:r>
              <a:rPr lang="en-US" dirty="0"/>
              <a:t> la </a:t>
            </a:r>
            <a:r>
              <a:rPr lang="en-US" dirty="0" err="1"/>
              <a:t>începutul</a:t>
            </a:r>
            <a:r>
              <a:rPr lang="en-US" dirty="0"/>
              <a:t> </a:t>
            </a:r>
            <a:r>
              <a:rPr lang="en-US" dirty="0" err="1"/>
              <a:t>lunii</a:t>
            </a:r>
            <a:r>
              <a:rPr lang="en-US" dirty="0"/>
              <a:t> (</a:t>
            </a:r>
            <a:r>
              <a:rPr lang="en-US" dirty="0" err="1"/>
              <a:t>până</a:t>
            </a:r>
            <a:r>
              <a:rPr lang="en-US" dirty="0"/>
              <a:t> la 72%) </a:t>
            </a:r>
            <a:r>
              <a:rPr lang="en-US" dirty="0" err="1"/>
              <a:t>și</a:t>
            </a:r>
            <a:r>
              <a:rPr lang="en-US" dirty="0"/>
              <a:t> a </a:t>
            </a:r>
            <a:r>
              <a:rPr lang="en-US" dirty="0" err="1"/>
              <a:t>scăzut</a:t>
            </a:r>
            <a:r>
              <a:rPr lang="en-US" dirty="0"/>
              <a:t> </a:t>
            </a:r>
            <a:r>
              <a:rPr lang="en-US" dirty="0" err="1"/>
              <a:t>treptat</a:t>
            </a:r>
            <a:r>
              <a:rPr lang="en-US" dirty="0"/>
              <a:t> </a:t>
            </a:r>
            <a:r>
              <a:rPr lang="en-US" dirty="0" err="1"/>
              <a:t>până</a:t>
            </a:r>
            <a:r>
              <a:rPr lang="en-US" dirty="0"/>
              <a:t> la 50%, </a:t>
            </a:r>
            <a:r>
              <a:rPr lang="en-US" dirty="0" err="1"/>
              <a:t>odată</a:t>
            </a:r>
            <a:r>
              <a:rPr lang="en-US" dirty="0"/>
              <a:t> cu </a:t>
            </a:r>
            <a:r>
              <a:rPr lang="en-US" dirty="0" err="1"/>
              <a:t>creșterea</a:t>
            </a:r>
            <a:r>
              <a:rPr lang="en-US" dirty="0"/>
              <a:t> </a:t>
            </a:r>
            <a:r>
              <a:rPr lang="en-US" dirty="0" err="1"/>
              <a:t>temperaturii.Se</a:t>
            </a:r>
            <a:r>
              <a:rPr lang="en-US" dirty="0"/>
              <a:t> </a:t>
            </a:r>
            <a:r>
              <a:rPr lang="en-US" dirty="0" err="1"/>
              <a:t>observă</a:t>
            </a:r>
            <a:r>
              <a:rPr lang="en-US" dirty="0"/>
              <a:t> o </a:t>
            </a:r>
            <a:r>
              <a:rPr lang="en-US" dirty="0" err="1"/>
              <a:t>atmosferă</a:t>
            </a:r>
            <a:r>
              <a:rPr lang="en-US" dirty="0"/>
              <a:t> </a:t>
            </a:r>
            <a:r>
              <a:rPr lang="en-US" dirty="0" err="1"/>
              <a:t>internă</a:t>
            </a:r>
            <a:r>
              <a:rPr lang="en-US" dirty="0"/>
              <a:t> </a:t>
            </a:r>
            <a:r>
              <a:rPr lang="en-US" dirty="0" err="1"/>
              <a:t>umedă</a:t>
            </a:r>
            <a:r>
              <a:rPr lang="en-US" dirty="0"/>
              <a:t> </a:t>
            </a:r>
            <a:r>
              <a:rPr lang="en-US" dirty="0" err="1"/>
              <a:t>în</a:t>
            </a:r>
            <a:r>
              <a:rPr lang="en-US" dirty="0"/>
              <a:t> </a:t>
            </a:r>
            <a:r>
              <a:rPr lang="en-US" dirty="0" err="1"/>
              <a:t>primele</a:t>
            </a:r>
            <a:r>
              <a:rPr lang="en-US" dirty="0"/>
              <a:t> </a:t>
            </a:r>
            <a:r>
              <a:rPr lang="en-US" dirty="0" err="1"/>
              <a:t>două</a:t>
            </a:r>
            <a:r>
              <a:rPr lang="en-US" dirty="0"/>
              <a:t> </a:t>
            </a:r>
            <a:r>
              <a:rPr lang="en-US" dirty="0" err="1"/>
              <a:t>săptămâni</a:t>
            </a:r>
            <a:r>
              <a:rPr lang="en-US" dirty="0"/>
              <a:t>, </a:t>
            </a:r>
            <a:r>
              <a:rPr lang="en-US" dirty="0" err="1"/>
              <a:t>ceea</a:t>
            </a:r>
            <a:r>
              <a:rPr lang="en-US" dirty="0"/>
              <a:t> </a:t>
            </a:r>
            <a:r>
              <a:rPr lang="en-US" dirty="0" err="1"/>
              <a:t>ce</a:t>
            </a:r>
            <a:r>
              <a:rPr lang="en-US" dirty="0"/>
              <a:t> </a:t>
            </a:r>
            <a:r>
              <a:rPr lang="en-US" dirty="0" err="1"/>
              <a:t>favorizează</a:t>
            </a:r>
            <a:r>
              <a:rPr lang="en-US" dirty="0"/>
              <a:t> </a:t>
            </a:r>
            <a:r>
              <a:rPr lang="en-US" dirty="0" err="1"/>
              <a:t>germinația</a:t>
            </a:r>
            <a:r>
              <a:rPr lang="en-US" dirty="0"/>
              <a:t> </a:t>
            </a:r>
            <a:r>
              <a:rPr lang="en-US" dirty="0" err="1"/>
              <a:t>și</a:t>
            </a:r>
            <a:r>
              <a:rPr lang="en-US" dirty="0"/>
              <a:t> </a:t>
            </a:r>
            <a:r>
              <a:rPr lang="en-US" dirty="0" err="1"/>
              <a:t>răsărirea</a:t>
            </a:r>
            <a:r>
              <a:rPr lang="en-US" dirty="0"/>
              <a:t>.</a:t>
            </a:r>
          </a:p>
        </p:txBody>
      </p:sp>
    </p:spTree>
    <p:extLst>
      <p:ext uri="{BB962C8B-B14F-4D97-AF65-F5344CB8AC3E}">
        <p14:creationId xmlns:p14="http://schemas.microsoft.com/office/powerpoint/2010/main" val="25178178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3536161" cy="369332"/>
          </a:xfrm>
          <a:prstGeom prst="rect">
            <a:avLst/>
          </a:prstGeom>
        </p:spPr>
        <p:txBody>
          <a:bodyPr wrap="none">
            <a:spAutoFit/>
          </a:bodyPr>
          <a:lstStyle/>
          <a:p>
            <a:r>
              <a:rPr lang="ro-RO" i="1" dirty="0"/>
              <a:t>Tabelul 7. Seră</a:t>
            </a:r>
            <a:r>
              <a:rPr lang="ro-RO" b="1" i="1" dirty="0"/>
              <a:t> (Aprilie - Iunie 2025)</a:t>
            </a:r>
            <a:endParaRPr lang="en-US" b="1" i="1" dirty="0"/>
          </a:p>
        </p:txBody>
      </p:sp>
      <p:pic>
        <p:nvPicPr>
          <p:cNvPr id="7169"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533399"/>
            <a:ext cx="8160971" cy="5317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53382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228600"/>
            <a:ext cx="8430324" cy="549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94361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28136"/>
            <a:ext cx="8915400" cy="6001643"/>
          </a:xfrm>
          <a:prstGeom prst="rect">
            <a:avLst/>
          </a:prstGeom>
        </p:spPr>
        <p:txBody>
          <a:bodyPr wrap="square">
            <a:spAutoFit/>
          </a:bodyPr>
          <a:lstStyle/>
          <a:p>
            <a:r>
              <a:rPr lang="en-US" sz="1600" dirty="0"/>
              <a:t> Luna </a:t>
            </a:r>
            <a:r>
              <a:rPr lang="en-US" sz="1600" dirty="0" err="1"/>
              <a:t>aprilie</a:t>
            </a:r>
            <a:r>
              <a:rPr lang="en-US" sz="1600" dirty="0"/>
              <a:t> a </a:t>
            </a:r>
            <a:r>
              <a:rPr lang="en-US" sz="1600" dirty="0" err="1"/>
              <a:t>oferit</a:t>
            </a:r>
            <a:r>
              <a:rPr lang="en-US" sz="1600" dirty="0"/>
              <a:t> </a:t>
            </a:r>
            <a:r>
              <a:rPr lang="en-US" sz="1600" dirty="0" err="1"/>
              <a:t>condiții</a:t>
            </a:r>
            <a:r>
              <a:rPr lang="en-US" sz="1600" dirty="0"/>
              <a:t> </a:t>
            </a:r>
            <a:r>
              <a:rPr lang="en-US" sz="1600" dirty="0" err="1"/>
              <a:t>optime</a:t>
            </a:r>
            <a:r>
              <a:rPr lang="en-US" sz="1600" dirty="0"/>
              <a:t> de </a:t>
            </a:r>
            <a:r>
              <a:rPr lang="en-US" sz="1600" dirty="0" err="1"/>
              <a:t>început</a:t>
            </a:r>
            <a:r>
              <a:rPr lang="en-US" sz="1600" dirty="0"/>
              <a:t> de </a:t>
            </a:r>
            <a:r>
              <a:rPr lang="en-US" sz="1600" dirty="0" err="1"/>
              <a:t>ciclu</a:t>
            </a:r>
            <a:r>
              <a:rPr lang="en-US" sz="1600" dirty="0"/>
              <a:t> de </a:t>
            </a:r>
            <a:r>
              <a:rPr lang="en-US" sz="1600" dirty="0" err="1"/>
              <a:t>cultură</a:t>
            </a:r>
            <a:r>
              <a:rPr lang="en-US" sz="1600" dirty="0"/>
              <a:t>, cu </a:t>
            </a:r>
            <a:r>
              <a:rPr lang="en-US" sz="1600" dirty="0" err="1"/>
              <a:t>temperaturi</a:t>
            </a:r>
            <a:r>
              <a:rPr lang="en-US" sz="1600" dirty="0"/>
              <a:t> moderate </a:t>
            </a:r>
            <a:r>
              <a:rPr lang="en-US" sz="1600" dirty="0" err="1"/>
              <a:t>și</a:t>
            </a:r>
            <a:r>
              <a:rPr lang="en-US" sz="1600" dirty="0"/>
              <a:t> </a:t>
            </a:r>
            <a:r>
              <a:rPr lang="en-US" sz="1600" dirty="0" err="1"/>
              <a:t>umiditate</a:t>
            </a:r>
            <a:r>
              <a:rPr lang="en-US" sz="1600" dirty="0"/>
              <a:t> </a:t>
            </a:r>
            <a:r>
              <a:rPr lang="en-US" sz="1600" dirty="0" err="1"/>
              <a:t>suficient</a:t>
            </a:r>
            <a:r>
              <a:rPr lang="en-US" sz="1600" dirty="0"/>
              <a:t> de </a:t>
            </a:r>
            <a:r>
              <a:rPr lang="en-US" sz="1600" dirty="0" err="1"/>
              <a:t>ridicată</a:t>
            </a:r>
            <a:r>
              <a:rPr lang="en-US" sz="1600" dirty="0"/>
              <a:t> </a:t>
            </a:r>
            <a:r>
              <a:rPr lang="en-US" sz="1600" dirty="0" err="1"/>
              <a:t>pentru</a:t>
            </a:r>
            <a:r>
              <a:rPr lang="en-US" sz="1600" dirty="0"/>
              <a:t> </a:t>
            </a:r>
            <a:r>
              <a:rPr lang="en-US" sz="1600" dirty="0" err="1"/>
              <a:t>susținerea</a:t>
            </a:r>
            <a:r>
              <a:rPr lang="en-US" sz="1600" dirty="0"/>
              <a:t> </a:t>
            </a:r>
            <a:r>
              <a:rPr lang="en-US" sz="1600" dirty="0" err="1"/>
              <a:t>răsadurilor</a:t>
            </a:r>
            <a:r>
              <a:rPr lang="en-US" sz="1600" dirty="0"/>
              <a:t> </a:t>
            </a:r>
            <a:r>
              <a:rPr lang="en-US" sz="1600" dirty="0" err="1"/>
              <a:t>și</a:t>
            </a:r>
            <a:r>
              <a:rPr lang="en-US" sz="1600" dirty="0"/>
              <a:t> a </a:t>
            </a:r>
            <a:r>
              <a:rPr lang="en-US" sz="1600" dirty="0" err="1"/>
              <a:t>începutului</a:t>
            </a:r>
            <a:r>
              <a:rPr lang="en-US" sz="1600" dirty="0"/>
              <a:t> de </a:t>
            </a:r>
            <a:r>
              <a:rPr lang="en-US" sz="1600" dirty="0" err="1"/>
              <a:t>vegetație</a:t>
            </a:r>
            <a:r>
              <a:rPr lang="en-US" sz="1600" dirty="0"/>
              <a:t>.</a:t>
            </a:r>
          </a:p>
          <a:p>
            <a:r>
              <a:rPr lang="en-US" sz="1600" dirty="0"/>
              <a:t>          </a:t>
            </a:r>
            <a:r>
              <a:rPr lang="en-US" sz="1600" dirty="0" err="1"/>
              <a:t>În</a:t>
            </a:r>
            <a:r>
              <a:rPr lang="en-US" sz="1600" dirty="0"/>
              <a:t> </a:t>
            </a:r>
            <a:r>
              <a:rPr lang="en-US" sz="1600" dirty="0" err="1"/>
              <a:t>luna</a:t>
            </a:r>
            <a:r>
              <a:rPr lang="en-US" sz="1600" dirty="0"/>
              <a:t> </a:t>
            </a:r>
            <a:r>
              <a:rPr lang="en-US" sz="1600" dirty="0" err="1"/>
              <a:t>mai</a:t>
            </a:r>
            <a:r>
              <a:rPr lang="en-US" sz="1600" dirty="0"/>
              <a:t>, </a:t>
            </a:r>
            <a:r>
              <a:rPr lang="en-US" sz="1600" dirty="0" err="1"/>
              <a:t>Temperatura</a:t>
            </a:r>
            <a:r>
              <a:rPr lang="en-US" sz="1600" dirty="0"/>
              <a:t> a </a:t>
            </a:r>
            <a:r>
              <a:rPr lang="en-US" sz="1600" dirty="0" err="1"/>
              <a:t>crescut</a:t>
            </a:r>
            <a:r>
              <a:rPr lang="en-US" sz="1600" dirty="0"/>
              <a:t> rapid, </a:t>
            </a:r>
            <a:r>
              <a:rPr lang="en-US" sz="1600" dirty="0" err="1"/>
              <a:t>atingând</a:t>
            </a:r>
            <a:r>
              <a:rPr lang="en-US" sz="1600" dirty="0"/>
              <a:t> 32.0°C (S2, </a:t>
            </a:r>
            <a:r>
              <a:rPr lang="en-US" sz="1600" dirty="0" err="1"/>
              <a:t>săpt</a:t>
            </a:r>
            <a:r>
              <a:rPr lang="en-US" sz="1600" dirty="0"/>
              <a:t>. 4). </a:t>
            </a:r>
            <a:r>
              <a:rPr lang="en-US" sz="1600" dirty="0" err="1"/>
              <a:t>Toți</a:t>
            </a:r>
            <a:r>
              <a:rPr lang="en-US" sz="1600" dirty="0"/>
              <a:t> </a:t>
            </a:r>
            <a:r>
              <a:rPr lang="en-US" sz="1600" dirty="0" err="1"/>
              <a:t>senzorii</a:t>
            </a:r>
            <a:r>
              <a:rPr lang="en-US" sz="1600" dirty="0"/>
              <a:t> au </a:t>
            </a:r>
            <a:r>
              <a:rPr lang="en-US" sz="1600" dirty="0" err="1"/>
              <a:t>înregistrat</a:t>
            </a:r>
            <a:r>
              <a:rPr lang="en-US" sz="1600" dirty="0"/>
              <a:t> </a:t>
            </a:r>
            <a:r>
              <a:rPr lang="en-US" sz="1600" dirty="0" err="1"/>
              <a:t>valori</a:t>
            </a:r>
            <a:r>
              <a:rPr lang="en-US" sz="1600" dirty="0"/>
              <a:t> </a:t>
            </a:r>
            <a:r>
              <a:rPr lang="en-US" sz="1600" dirty="0" err="1"/>
              <a:t>între</a:t>
            </a:r>
            <a:r>
              <a:rPr lang="en-US" sz="1600" dirty="0"/>
              <a:t> 24°C </a:t>
            </a:r>
            <a:r>
              <a:rPr lang="en-US" sz="1600" dirty="0" err="1"/>
              <a:t>și</a:t>
            </a:r>
            <a:r>
              <a:rPr lang="en-US" sz="1600" dirty="0"/>
              <a:t> 32°C </a:t>
            </a:r>
            <a:r>
              <a:rPr lang="en-US" sz="1600" dirty="0" err="1"/>
              <a:t>pe</a:t>
            </a:r>
            <a:r>
              <a:rPr lang="en-US" sz="1600" dirty="0"/>
              <a:t> </a:t>
            </a:r>
            <a:r>
              <a:rPr lang="en-US" sz="1600" dirty="0" err="1"/>
              <a:t>parcursul</a:t>
            </a:r>
            <a:r>
              <a:rPr lang="en-US" sz="1600" dirty="0"/>
              <a:t> </a:t>
            </a:r>
            <a:r>
              <a:rPr lang="en-US" sz="1600" dirty="0" err="1"/>
              <a:t>lunii</a:t>
            </a:r>
            <a:r>
              <a:rPr lang="en-US" sz="1600" dirty="0"/>
              <a:t>, </a:t>
            </a:r>
            <a:r>
              <a:rPr lang="en-US" sz="1600" dirty="0" err="1"/>
              <a:t>indicând</a:t>
            </a:r>
            <a:r>
              <a:rPr lang="en-US" sz="1600" dirty="0"/>
              <a:t> o </a:t>
            </a:r>
            <a:r>
              <a:rPr lang="en-US" sz="1600" dirty="0" err="1"/>
              <a:t>atmosferă</a:t>
            </a:r>
            <a:r>
              <a:rPr lang="en-US" sz="1600" dirty="0"/>
              <a:t> </a:t>
            </a:r>
            <a:r>
              <a:rPr lang="en-US" sz="1600" dirty="0" err="1"/>
              <a:t>caldă</a:t>
            </a:r>
            <a:r>
              <a:rPr lang="en-US" sz="1600" dirty="0"/>
              <a:t> </a:t>
            </a:r>
            <a:r>
              <a:rPr lang="en-US" sz="1600" dirty="0" err="1"/>
              <a:t>constantă</a:t>
            </a:r>
            <a:r>
              <a:rPr lang="en-US" sz="1600" dirty="0"/>
              <a:t>, </a:t>
            </a:r>
            <a:r>
              <a:rPr lang="en-US" sz="1600" dirty="0" err="1"/>
              <a:t>potrivită</a:t>
            </a:r>
            <a:r>
              <a:rPr lang="en-US" sz="1600" dirty="0"/>
              <a:t> </a:t>
            </a:r>
            <a:r>
              <a:rPr lang="en-US" sz="1600" dirty="0" err="1"/>
              <a:t>pentru</a:t>
            </a:r>
            <a:r>
              <a:rPr lang="en-US" sz="1600" dirty="0"/>
              <a:t> </a:t>
            </a:r>
            <a:r>
              <a:rPr lang="en-US" sz="1600" dirty="0" err="1"/>
              <a:t>plante</a:t>
            </a:r>
            <a:r>
              <a:rPr lang="en-US" sz="1600" dirty="0"/>
              <a:t> </a:t>
            </a:r>
            <a:r>
              <a:rPr lang="en-US" sz="1600" dirty="0" err="1"/>
              <a:t>iubitoare</a:t>
            </a:r>
            <a:r>
              <a:rPr lang="en-US" sz="1600" dirty="0"/>
              <a:t> de </a:t>
            </a:r>
            <a:r>
              <a:rPr lang="en-US" sz="1600" dirty="0" err="1"/>
              <a:t>căldură</a:t>
            </a:r>
            <a:r>
              <a:rPr lang="en-US" sz="1600" dirty="0"/>
              <a:t> (ex. </a:t>
            </a:r>
            <a:r>
              <a:rPr lang="en-US" sz="1600" dirty="0" err="1"/>
              <a:t>tomate</a:t>
            </a:r>
            <a:r>
              <a:rPr lang="en-US" sz="1600" dirty="0"/>
              <a:t>, </a:t>
            </a:r>
            <a:r>
              <a:rPr lang="en-US" sz="1600" dirty="0" err="1"/>
              <a:t>ardei</a:t>
            </a:r>
            <a:r>
              <a:rPr lang="en-US" sz="1600" dirty="0"/>
              <a:t>).</a:t>
            </a:r>
          </a:p>
          <a:p>
            <a:r>
              <a:rPr lang="en-US" sz="1600" dirty="0"/>
              <a:t>          </a:t>
            </a:r>
            <a:r>
              <a:rPr lang="en-US" sz="1600" dirty="0" err="1"/>
              <a:t>Umiditatea</a:t>
            </a:r>
            <a:r>
              <a:rPr lang="en-US" sz="1600" dirty="0"/>
              <a:t> a </a:t>
            </a:r>
            <a:r>
              <a:rPr lang="en-US" sz="1600" dirty="0" err="1"/>
              <a:t>continuat</a:t>
            </a:r>
            <a:r>
              <a:rPr lang="en-US" sz="1600" dirty="0"/>
              <a:t> </a:t>
            </a:r>
            <a:r>
              <a:rPr lang="en-US" sz="1600" dirty="0" err="1"/>
              <a:t>să</a:t>
            </a:r>
            <a:r>
              <a:rPr lang="en-US" sz="1600" dirty="0"/>
              <a:t> </a:t>
            </a:r>
            <a:r>
              <a:rPr lang="en-US" sz="1600" dirty="0" err="1"/>
              <a:t>scadă</a:t>
            </a:r>
            <a:r>
              <a:rPr lang="en-US" sz="1600" dirty="0"/>
              <a:t> </a:t>
            </a:r>
            <a:r>
              <a:rPr lang="en-US" sz="1600" dirty="0" err="1"/>
              <a:t>treptat</a:t>
            </a:r>
            <a:r>
              <a:rPr lang="en-US" sz="1600" dirty="0"/>
              <a:t>, de la 60% (</a:t>
            </a:r>
            <a:r>
              <a:rPr lang="en-US" sz="1600" dirty="0" err="1"/>
              <a:t>săpt</a:t>
            </a:r>
            <a:r>
              <a:rPr lang="en-US" sz="1600" dirty="0"/>
              <a:t>. 1) la 47% (</a:t>
            </a:r>
            <a:r>
              <a:rPr lang="en-US" sz="1600" dirty="0" err="1"/>
              <a:t>săpt</a:t>
            </a:r>
            <a:r>
              <a:rPr lang="en-US" sz="1600" dirty="0"/>
              <a:t>. 4). </a:t>
            </a:r>
            <a:r>
              <a:rPr lang="en-US" sz="1600" dirty="0" err="1"/>
              <a:t>Valorile</a:t>
            </a:r>
            <a:r>
              <a:rPr lang="en-US" sz="1600" dirty="0"/>
              <a:t> </a:t>
            </a:r>
            <a:r>
              <a:rPr lang="en-US" sz="1600" dirty="0" err="1"/>
              <a:t>rămân</a:t>
            </a:r>
            <a:r>
              <a:rPr lang="en-US" sz="1600" dirty="0"/>
              <a:t>, </a:t>
            </a:r>
            <a:r>
              <a:rPr lang="en-US" sz="1600" dirty="0" err="1"/>
              <a:t>totuși</a:t>
            </a:r>
            <a:r>
              <a:rPr lang="en-US" sz="1600" dirty="0"/>
              <a:t>, </a:t>
            </a:r>
            <a:r>
              <a:rPr lang="en-US" sz="1600" dirty="0" err="1"/>
              <a:t>în</a:t>
            </a:r>
            <a:r>
              <a:rPr lang="en-US" sz="1600" dirty="0"/>
              <a:t> </a:t>
            </a:r>
            <a:r>
              <a:rPr lang="en-US" sz="1600" dirty="0" err="1"/>
              <a:t>intervale</a:t>
            </a:r>
            <a:r>
              <a:rPr lang="en-US" sz="1600" dirty="0"/>
              <a:t> </a:t>
            </a:r>
            <a:r>
              <a:rPr lang="en-US" sz="1600" dirty="0" err="1"/>
              <a:t>acceptabile</a:t>
            </a:r>
            <a:r>
              <a:rPr lang="en-US" sz="1600" dirty="0"/>
              <a:t> </a:t>
            </a:r>
            <a:r>
              <a:rPr lang="en-US" sz="1600" dirty="0" err="1"/>
              <a:t>pentru</a:t>
            </a:r>
            <a:r>
              <a:rPr lang="en-US" sz="1600" dirty="0"/>
              <a:t> </a:t>
            </a:r>
            <a:r>
              <a:rPr lang="en-US" sz="1600" dirty="0" err="1"/>
              <a:t>dezvoltarea</a:t>
            </a:r>
            <a:r>
              <a:rPr lang="en-US" sz="1600" dirty="0"/>
              <a:t> </a:t>
            </a:r>
            <a:r>
              <a:rPr lang="en-US" sz="1600" dirty="0" err="1"/>
              <a:t>plantelor</a:t>
            </a:r>
            <a:r>
              <a:rPr lang="en-US" sz="1600" dirty="0"/>
              <a:t>. Se </a:t>
            </a:r>
            <a:r>
              <a:rPr lang="en-US" sz="1600" dirty="0" err="1"/>
              <a:t>observă</a:t>
            </a:r>
            <a:r>
              <a:rPr lang="en-US" sz="1600" dirty="0"/>
              <a:t> un </a:t>
            </a:r>
            <a:r>
              <a:rPr lang="en-US" sz="1600" dirty="0" err="1"/>
              <a:t>echilibru</a:t>
            </a:r>
            <a:r>
              <a:rPr lang="en-US" sz="1600" dirty="0"/>
              <a:t> </a:t>
            </a:r>
            <a:r>
              <a:rPr lang="en-US" sz="1600" dirty="0" err="1"/>
              <a:t>între</a:t>
            </a:r>
            <a:r>
              <a:rPr lang="en-US" sz="1600" dirty="0"/>
              <a:t> </a:t>
            </a:r>
            <a:r>
              <a:rPr lang="en-US" sz="1600" dirty="0" err="1"/>
              <a:t>creșterea</a:t>
            </a:r>
            <a:r>
              <a:rPr lang="en-US" sz="1600" dirty="0"/>
              <a:t> </a:t>
            </a:r>
            <a:r>
              <a:rPr lang="en-US" sz="1600" dirty="0" err="1"/>
              <a:t>temperaturii</a:t>
            </a:r>
            <a:r>
              <a:rPr lang="en-US" sz="1600" dirty="0"/>
              <a:t> </a:t>
            </a:r>
            <a:r>
              <a:rPr lang="en-US" sz="1600" dirty="0" err="1"/>
              <a:t>și</a:t>
            </a:r>
            <a:r>
              <a:rPr lang="en-US" sz="1600" dirty="0"/>
              <a:t> </a:t>
            </a:r>
            <a:r>
              <a:rPr lang="en-US" sz="1600" dirty="0" err="1"/>
              <a:t>menținerea</a:t>
            </a:r>
            <a:r>
              <a:rPr lang="en-US" sz="1600" dirty="0"/>
              <a:t> </a:t>
            </a:r>
            <a:r>
              <a:rPr lang="en-US" sz="1600" dirty="0" err="1"/>
              <a:t>unei</a:t>
            </a:r>
            <a:r>
              <a:rPr lang="en-US" sz="1600" dirty="0"/>
              <a:t> </a:t>
            </a:r>
            <a:r>
              <a:rPr lang="en-US" sz="1600" dirty="0" err="1"/>
              <a:t>umidități</a:t>
            </a:r>
            <a:r>
              <a:rPr lang="en-US" sz="1600" dirty="0"/>
              <a:t> moderate, </a:t>
            </a:r>
            <a:r>
              <a:rPr lang="en-US" sz="1600" dirty="0" err="1"/>
              <a:t>semn</a:t>
            </a:r>
            <a:r>
              <a:rPr lang="en-US" sz="1600" dirty="0"/>
              <a:t> al </a:t>
            </a:r>
            <a:r>
              <a:rPr lang="en-US" sz="1600" dirty="0" err="1"/>
              <a:t>unui</a:t>
            </a:r>
            <a:r>
              <a:rPr lang="en-US" sz="1600" dirty="0"/>
              <a:t> </a:t>
            </a:r>
            <a:r>
              <a:rPr lang="en-US" sz="1600" dirty="0" err="1"/>
              <a:t>microclimat</a:t>
            </a:r>
            <a:r>
              <a:rPr lang="en-US" sz="1600" dirty="0"/>
              <a:t> bine </a:t>
            </a:r>
            <a:r>
              <a:rPr lang="en-US" sz="1600" dirty="0" err="1"/>
              <a:t>gestionat</a:t>
            </a:r>
            <a:r>
              <a:rPr lang="en-US" sz="1600" dirty="0"/>
              <a:t>.</a:t>
            </a:r>
          </a:p>
          <a:p>
            <a:r>
              <a:rPr lang="en-US" sz="1600" dirty="0"/>
              <a:t>           Luna </a:t>
            </a:r>
            <a:r>
              <a:rPr lang="en-US" sz="1600" dirty="0" err="1"/>
              <a:t>mai</a:t>
            </a:r>
            <a:r>
              <a:rPr lang="en-US" sz="1600" dirty="0"/>
              <a:t> a </a:t>
            </a:r>
            <a:r>
              <a:rPr lang="en-US" sz="1600" dirty="0" err="1"/>
              <a:t>oferit</a:t>
            </a:r>
            <a:r>
              <a:rPr lang="en-US" sz="1600" dirty="0"/>
              <a:t> </a:t>
            </a:r>
            <a:r>
              <a:rPr lang="en-US" sz="1600" dirty="0" err="1"/>
              <a:t>condiții</a:t>
            </a:r>
            <a:r>
              <a:rPr lang="en-US" sz="1600" dirty="0"/>
              <a:t> </a:t>
            </a:r>
            <a:r>
              <a:rPr lang="en-US" sz="1600" dirty="0" err="1"/>
              <a:t>propice</a:t>
            </a:r>
            <a:r>
              <a:rPr lang="en-US" sz="1600" dirty="0"/>
              <a:t> </a:t>
            </a:r>
            <a:r>
              <a:rPr lang="en-US" sz="1600" dirty="0" err="1"/>
              <a:t>pentru</a:t>
            </a:r>
            <a:r>
              <a:rPr lang="en-US" sz="1600" dirty="0"/>
              <a:t> </a:t>
            </a:r>
            <a:r>
              <a:rPr lang="en-US" sz="1600" dirty="0" err="1"/>
              <a:t>dezvoltarea</a:t>
            </a:r>
            <a:r>
              <a:rPr lang="en-US" sz="1600" dirty="0"/>
              <a:t> </a:t>
            </a:r>
            <a:r>
              <a:rPr lang="en-US" sz="1600" dirty="0" err="1"/>
              <a:t>vegetativă</a:t>
            </a:r>
            <a:r>
              <a:rPr lang="en-US" sz="1600" dirty="0"/>
              <a:t> </a:t>
            </a:r>
            <a:r>
              <a:rPr lang="en-US" sz="1600" dirty="0" err="1"/>
              <a:t>intensă</a:t>
            </a:r>
            <a:r>
              <a:rPr lang="en-US" sz="1600" dirty="0"/>
              <a:t>, </a:t>
            </a:r>
            <a:r>
              <a:rPr lang="en-US" sz="1600" dirty="0" err="1"/>
              <a:t>fără</a:t>
            </a:r>
            <a:r>
              <a:rPr lang="en-US" sz="1600" dirty="0"/>
              <a:t> </a:t>
            </a:r>
            <a:r>
              <a:rPr lang="en-US" sz="1600" dirty="0" err="1"/>
              <a:t>vârfuri</a:t>
            </a:r>
            <a:r>
              <a:rPr lang="en-US" sz="1600" dirty="0"/>
              <a:t> extreme </a:t>
            </a:r>
            <a:r>
              <a:rPr lang="en-US" sz="1600" dirty="0" err="1"/>
              <a:t>sau</a:t>
            </a:r>
            <a:r>
              <a:rPr lang="en-US" sz="1600" dirty="0"/>
              <a:t> </a:t>
            </a:r>
            <a:r>
              <a:rPr lang="en-US" sz="1600" dirty="0" err="1"/>
              <a:t>dezechilibre</a:t>
            </a:r>
            <a:r>
              <a:rPr lang="en-US" sz="1600" dirty="0"/>
              <a:t> </a:t>
            </a:r>
            <a:r>
              <a:rPr lang="en-US" sz="1600" dirty="0" err="1"/>
              <a:t>critice</a:t>
            </a:r>
            <a:r>
              <a:rPr lang="en-US" sz="1600" dirty="0"/>
              <a:t>.</a:t>
            </a:r>
          </a:p>
          <a:p>
            <a:r>
              <a:rPr lang="en-US" sz="1600" dirty="0"/>
              <a:t>Luna</a:t>
            </a:r>
            <a:r>
              <a:rPr lang="en-US" sz="1600" b="1" dirty="0"/>
              <a:t> </a:t>
            </a:r>
            <a:r>
              <a:rPr lang="en-US" sz="1600" b="1" dirty="0" err="1"/>
              <a:t>iunie</a:t>
            </a:r>
            <a:r>
              <a:rPr lang="en-US" sz="1600" b="1" dirty="0"/>
              <a:t>,</a:t>
            </a:r>
            <a:r>
              <a:rPr lang="en-US" sz="1600" dirty="0"/>
              <a:t> a </a:t>
            </a:r>
            <a:r>
              <a:rPr lang="en-US" sz="1600" dirty="0" err="1"/>
              <a:t>fost</a:t>
            </a:r>
            <a:r>
              <a:rPr lang="en-US" sz="1600" dirty="0"/>
              <a:t> </a:t>
            </a:r>
            <a:r>
              <a:rPr lang="en-US" sz="1600" dirty="0" err="1"/>
              <a:t>luna</a:t>
            </a:r>
            <a:r>
              <a:rPr lang="en-US" sz="1600" dirty="0"/>
              <a:t> cu </a:t>
            </a:r>
            <a:r>
              <a:rPr lang="en-US" sz="1600" dirty="0" err="1"/>
              <a:t>cele</a:t>
            </a:r>
            <a:r>
              <a:rPr lang="en-US" sz="1600" dirty="0"/>
              <a:t> </a:t>
            </a:r>
            <a:r>
              <a:rPr lang="en-US" sz="1600" dirty="0" err="1"/>
              <a:t>mai</a:t>
            </a:r>
            <a:r>
              <a:rPr lang="en-US" sz="1600" dirty="0"/>
              <a:t> </a:t>
            </a:r>
            <a:r>
              <a:rPr lang="en-US" sz="1600" dirty="0" err="1"/>
              <a:t>ridicate</a:t>
            </a:r>
            <a:r>
              <a:rPr lang="en-US" sz="1600" dirty="0"/>
              <a:t> </a:t>
            </a:r>
            <a:r>
              <a:rPr lang="en-US" sz="1600" dirty="0" err="1"/>
              <a:t>temperaturi</a:t>
            </a:r>
            <a:r>
              <a:rPr lang="en-US" sz="1600" dirty="0"/>
              <a:t>: 38.0°C la </a:t>
            </a:r>
            <a:r>
              <a:rPr lang="en-US" sz="1600" dirty="0" err="1"/>
              <a:t>senzorul</a:t>
            </a:r>
            <a:r>
              <a:rPr lang="en-US" sz="1600" dirty="0"/>
              <a:t> S2 </a:t>
            </a:r>
            <a:r>
              <a:rPr lang="en-US" sz="1600" dirty="0" err="1"/>
              <a:t>în</a:t>
            </a:r>
            <a:r>
              <a:rPr lang="en-US" sz="1600" dirty="0"/>
              <a:t> </a:t>
            </a:r>
            <a:r>
              <a:rPr lang="en-US" sz="1600" dirty="0" err="1"/>
              <a:t>săptămâna</a:t>
            </a:r>
            <a:r>
              <a:rPr lang="en-US" sz="1600" dirty="0"/>
              <a:t> a 4-a. </a:t>
            </a:r>
            <a:r>
              <a:rPr lang="en-US" sz="1600" dirty="0" err="1"/>
              <a:t>Toate</a:t>
            </a:r>
            <a:r>
              <a:rPr lang="en-US" sz="1600" dirty="0"/>
              <a:t> </a:t>
            </a:r>
            <a:r>
              <a:rPr lang="en-US" sz="1600" dirty="0" err="1"/>
              <a:t>valorile</a:t>
            </a:r>
            <a:r>
              <a:rPr lang="en-US" sz="1600" dirty="0"/>
              <a:t> s-au </a:t>
            </a:r>
            <a:r>
              <a:rPr lang="en-US" sz="1600" dirty="0" err="1"/>
              <a:t>situat</a:t>
            </a:r>
            <a:r>
              <a:rPr lang="en-US" sz="1600" dirty="0"/>
              <a:t> </a:t>
            </a:r>
            <a:r>
              <a:rPr lang="en-US" sz="1600" dirty="0" err="1"/>
              <a:t>între</a:t>
            </a:r>
            <a:r>
              <a:rPr lang="en-US" sz="1600" dirty="0"/>
              <a:t> 32.5°C </a:t>
            </a:r>
            <a:r>
              <a:rPr lang="en-US" sz="1600" dirty="0" err="1"/>
              <a:t>și</a:t>
            </a:r>
            <a:r>
              <a:rPr lang="en-US" sz="1600" dirty="0"/>
              <a:t> 38.0°C, </a:t>
            </a:r>
            <a:r>
              <a:rPr lang="en-US" sz="1600" dirty="0" err="1"/>
              <a:t>ceea</a:t>
            </a:r>
            <a:r>
              <a:rPr lang="en-US" sz="1600" dirty="0"/>
              <a:t> </a:t>
            </a:r>
            <a:r>
              <a:rPr lang="en-US" sz="1600" dirty="0" err="1"/>
              <a:t>ce</a:t>
            </a:r>
            <a:r>
              <a:rPr lang="en-US" sz="1600" dirty="0"/>
              <a:t> </a:t>
            </a:r>
            <a:r>
              <a:rPr lang="en-US" sz="1600" dirty="0" err="1"/>
              <a:t>ar</a:t>
            </a:r>
            <a:r>
              <a:rPr lang="en-US" sz="1600" dirty="0"/>
              <a:t> </a:t>
            </a:r>
            <a:r>
              <a:rPr lang="en-US" sz="1600" dirty="0" err="1"/>
              <a:t>putea</a:t>
            </a:r>
            <a:r>
              <a:rPr lang="en-US" sz="1600" dirty="0"/>
              <a:t> induce </a:t>
            </a:r>
            <a:r>
              <a:rPr lang="en-US" sz="1600" dirty="0" err="1"/>
              <a:t>stres</a:t>
            </a:r>
            <a:r>
              <a:rPr lang="en-US" sz="1600" dirty="0"/>
              <a:t> </a:t>
            </a:r>
            <a:r>
              <a:rPr lang="en-US" sz="1600" dirty="0" err="1"/>
              <a:t>termic</a:t>
            </a:r>
            <a:r>
              <a:rPr lang="en-US" sz="1600" dirty="0"/>
              <a:t>, </a:t>
            </a:r>
            <a:r>
              <a:rPr lang="en-US" sz="1600" dirty="0" err="1"/>
              <a:t>în</a:t>
            </a:r>
            <a:r>
              <a:rPr lang="en-US" sz="1600" dirty="0"/>
              <a:t> special </a:t>
            </a:r>
            <a:r>
              <a:rPr lang="en-US" sz="1600" dirty="0" err="1"/>
              <a:t>în</a:t>
            </a:r>
            <a:r>
              <a:rPr lang="en-US" sz="1600" dirty="0"/>
              <a:t> </a:t>
            </a:r>
            <a:r>
              <a:rPr lang="en-US" sz="1600" dirty="0" err="1"/>
              <a:t>lipsa</a:t>
            </a:r>
            <a:r>
              <a:rPr lang="en-US" sz="1600" dirty="0"/>
              <a:t> </a:t>
            </a:r>
            <a:r>
              <a:rPr lang="en-US" sz="1600" dirty="0" err="1"/>
              <a:t>ventilației</a:t>
            </a:r>
            <a:r>
              <a:rPr lang="en-US" sz="1600" dirty="0"/>
              <a:t> </a:t>
            </a:r>
            <a:r>
              <a:rPr lang="en-US" sz="1600" dirty="0" err="1"/>
              <a:t>și</a:t>
            </a:r>
            <a:r>
              <a:rPr lang="en-US" sz="1600" dirty="0"/>
              <a:t> </a:t>
            </a:r>
            <a:r>
              <a:rPr lang="en-US" sz="1600" dirty="0" err="1"/>
              <a:t>umbririi</a:t>
            </a:r>
            <a:r>
              <a:rPr lang="en-US" sz="1600" dirty="0"/>
              <a:t> </a:t>
            </a:r>
            <a:r>
              <a:rPr lang="en-US" sz="1600" dirty="0" err="1"/>
              <a:t>corespunzătoare</a:t>
            </a:r>
            <a:r>
              <a:rPr lang="en-US" sz="1600" dirty="0"/>
              <a:t>.</a:t>
            </a:r>
          </a:p>
          <a:p>
            <a:r>
              <a:rPr lang="en-US" sz="1600" dirty="0" err="1"/>
              <a:t>Umiditatea</a:t>
            </a:r>
            <a:r>
              <a:rPr lang="en-US" sz="1600" dirty="0"/>
              <a:t> a </a:t>
            </a:r>
            <a:r>
              <a:rPr lang="en-US" sz="1600" dirty="0" err="1"/>
              <a:t>ajuns</a:t>
            </a:r>
            <a:r>
              <a:rPr lang="en-US" sz="1600" dirty="0"/>
              <a:t> la un minim de 39–41%, </a:t>
            </a:r>
            <a:r>
              <a:rPr lang="en-US" sz="1600" dirty="0" err="1"/>
              <a:t>ceea</a:t>
            </a:r>
            <a:r>
              <a:rPr lang="en-US" sz="1600" dirty="0"/>
              <a:t> </a:t>
            </a:r>
            <a:r>
              <a:rPr lang="en-US" sz="1600" dirty="0" err="1"/>
              <a:t>ce</a:t>
            </a:r>
            <a:r>
              <a:rPr lang="en-US" sz="1600" dirty="0"/>
              <a:t> </a:t>
            </a:r>
            <a:r>
              <a:rPr lang="en-US" sz="1600" dirty="0" err="1"/>
              <a:t>indică</a:t>
            </a:r>
            <a:r>
              <a:rPr lang="en-US" sz="1600" dirty="0"/>
              <a:t> un </a:t>
            </a:r>
            <a:r>
              <a:rPr lang="en-US" sz="1600" dirty="0" err="1"/>
              <a:t>climat</a:t>
            </a:r>
            <a:r>
              <a:rPr lang="en-US" sz="1600" dirty="0"/>
              <a:t> </a:t>
            </a:r>
            <a:r>
              <a:rPr lang="en-US" sz="1600" dirty="0" err="1"/>
              <a:t>mai</a:t>
            </a:r>
            <a:r>
              <a:rPr lang="en-US" sz="1600" dirty="0"/>
              <a:t> </a:t>
            </a:r>
            <a:r>
              <a:rPr lang="en-US" sz="1600" dirty="0" err="1"/>
              <a:t>uscat</a:t>
            </a:r>
            <a:r>
              <a:rPr lang="en-US" sz="1600" dirty="0"/>
              <a:t> </a:t>
            </a:r>
            <a:r>
              <a:rPr lang="en-US" sz="1600" dirty="0" err="1"/>
              <a:t>decât</a:t>
            </a:r>
            <a:r>
              <a:rPr lang="en-US" sz="1600" dirty="0"/>
              <a:t> </a:t>
            </a:r>
            <a:r>
              <a:rPr lang="en-US" sz="1600" dirty="0" err="1"/>
              <a:t>idealul</a:t>
            </a:r>
            <a:r>
              <a:rPr lang="en-US" sz="1600" dirty="0"/>
              <a:t> </a:t>
            </a:r>
            <a:r>
              <a:rPr lang="en-US" sz="1600" dirty="0" err="1"/>
              <a:t>pentru</a:t>
            </a:r>
            <a:r>
              <a:rPr lang="en-US" sz="1600" dirty="0"/>
              <a:t> </a:t>
            </a:r>
            <a:r>
              <a:rPr lang="en-US" sz="1600" dirty="0" err="1"/>
              <a:t>multe</a:t>
            </a:r>
            <a:r>
              <a:rPr lang="en-US" sz="1600" dirty="0"/>
              <a:t> </a:t>
            </a:r>
            <a:r>
              <a:rPr lang="en-US" sz="1600" dirty="0" err="1"/>
              <a:t>culturi</a:t>
            </a:r>
            <a:r>
              <a:rPr lang="en-US" sz="1600" dirty="0"/>
              <a:t>. </a:t>
            </a:r>
            <a:r>
              <a:rPr lang="en-US" sz="1600" dirty="0" err="1"/>
              <a:t>Acest</a:t>
            </a:r>
            <a:r>
              <a:rPr lang="en-US" sz="1600" dirty="0"/>
              <a:t> </a:t>
            </a:r>
            <a:r>
              <a:rPr lang="en-US" sz="1600" dirty="0" err="1"/>
              <a:t>lucru</a:t>
            </a:r>
            <a:r>
              <a:rPr lang="en-US" sz="1600" dirty="0"/>
              <a:t> </a:t>
            </a:r>
            <a:r>
              <a:rPr lang="en-US" sz="1600" dirty="0" err="1"/>
              <a:t>poate</a:t>
            </a:r>
            <a:r>
              <a:rPr lang="en-US" sz="1600" dirty="0"/>
              <a:t> </a:t>
            </a:r>
            <a:r>
              <a:rPr lang="en-US" sz="1600" dirty="0" err="1"/>
              <a:t>necesita</a:t>
            </a:r>
            <a:r>
              <a:rPr lang="en-US" sz="1600" dirty="0"/>
              <a:t> </a:t>
            </a:r>
            <a:r>
              <a:rPr lang="en-US" sz="1600" dirty="0" err="1"/>
              <a:t>ajustări</a:t>
            </a:r>
            <a:r>
              <a:rPr lang="en-US" sz="1600" dirty="0"/>
              <a:t> </a:t>
            </a:r>
            <a:r>
              <a:rPr lang="en-US" sz="1600" dirty="0" err="1"/>
              <a:t>în</a:t>
            </a:r>
            <a:r>
              <a:rPr lang="en-US" sz="1600" dirty="0"/>
              <a:t> </a:t>
            </a:r>
            <a:r>
              <a:rPr lang="en-US" sz="1600" dirty="0" err="1"/>
              <a:t>regimul</a:t>
            </a:r>
            <a:r>
              <a:rPr lang="en-US" sz="1600" dirty="0"/>
              <a:t> de </a:t>
            </a:r>
            <a:r>
              <a:rPr lang="en-US" sz="1600" dirty="0" err="1"/>
              <a:t>irigare</a:t>
            </a:r>
            <a:r>
              <a:rPr lang="en-US" sz="1600" dirty="0"/>
              <a:t> </a:t>
            </a:r>
            <a:r>
              <a:rPr lang="en-US" sz="1600" dirty="0" err="1"/>
              <a:t>sau</a:t>
            </a:r>
            <a:r>
              <a:rPr lang="en-US" sz="1600" dirty="0"/>
              <a:t> </a:t>
            </a:r>
            <a:r>
              <a:rPr lang="en-US" sz="1600" dirty="0" err="1"/>
              <a:t>instalarea</a:t>
            </a:r>
            <a:r>
              <a:rPr lang="en-US" sz="1600" dirty="0"/>
              <a:t> </a:t>
            </a:r>
            <a:r>
              <a:rPr lang="en-US" sz="1600" dirty="0" err="1"/>
              <a:t>unor</a:t>
            </a:r>
            <a:r>
              <a:rPr lang="en-US" sz="1600" dirty="0"/>
              <a:t> </a:t>
            </a:r>
            <a:r>
              <a:rPr lang="en-US" sz="1600" dirty="0" err="1"/>
              <a:t>sisteme</a:t>
            </a:r>
            <a:r>
              <a:rPr lang="en-US" sz="1600" dirty="0"/>
              <a:t> de </a:t>
            </a:r>
            <a:r>
              <a:rPr lang="en-US" sz="1600" dirty="0" err="1"/>
              <a:t>umidificare</a:t>
            </a:r>
            <a:r>
              <a:rPr lang="en-US" sz="1600" dirty="0"/>
              <a:t>.</a:t>
            </a:r>
          </a:p>
          <a:p>
            <a:r>
              <a:rPr lang="en-US" sz="1600" dirty="0"/>
              <a:t>          </a:t>
            </a:r>
            <a:r>
              <a:rPr lang="en-US" sz="1600" dirty="0" err="1"/>
              <a:t>Iunie</a:t>
            </a:r>
            <a:r>
              <a:rPr lang="en-US" sz="1600" dirty="0"/>
              <a:t> a </a:t>
            </a:r>
            <a:r>
              <a:rPr lang="en-US" sz="1600" dirty="0" err="1"/>
              <a:t>adus</a:t>
            </a:r>
            <a:r>
              <a:rPr lang="en-US" sz="1600" dirty="0"/>
              <a:t> un </a:t>
            </a:r>
            <a:r>
              <a:rPr lang="en-US" sz="1600" dirty="0" err="1"/>
              <a:t>stres</a:t>
            </a:r>
            <a:r>
              <a:rPr lang="en-US" sz="1600" dirty="0"/>
              <a:t> climatic </a:t>
            </a:r>
            <a:r>
              <a:rPr lang="en-US" sz="1600" dirty="0" err="1"/>
              <a:t>semnificativ</a:t>
            </a:r>
            <a:r>
              <a:rPr lang="en-US" sz="1600" dirty="0"/>
              <a:t> – </a:t>
            </a:r>
            <a:r>
              <a:rPr lang="en-US" sz="1600" dirty="0" err="1"/>
              <a:t>temperaturi</a:t>
            </a:r>
            <a:r>
              <a:rPr lang="en-US" sz="1600" dirty="0"/>
              <a:t> </a:t>
            </a:r>
            <a:r>
              <a:rPr lang="en-US" sz="1600" dirty="0" err="1"/>
              <a:t>ridicate</a:t>
            </a:r>
            <a:r>
              <a:rPr lang="en-US" sz="1600" dirty="0"/>
              <a:t> + </a:t>
            </a:r>
            <a:r>
              <a:rPr lang="en-US" sz="1600" dirty="0" err="1"/>
              <a:t>umiditate</a:t>
            </a:r>
            <a:r>
              <a:rPr lang="en-US" sz="1600" dirty="0"/>
              <a:t> </a:t>
            </a:r>
            <a:r>
              <a:rPr lang="en-US" sz="1600" dirty="0" err="1"/>
              <a:t>scăzută</a:t>
            </a:r>
            <a:r>
              <a:rPr lang="en-US" sz="1600" dirty="0"/>
              <a:t>. Este </a:t>
            </a:r>
            <a:r>
              <a:rPr lang="en-US" sz="1600" dirty="0" err="1"/>
              <a:t>esențială</a:t>
            </a:r>
            <a:r>
              <a:rPr lang="en-US" sz="1600" dirty="0"/>
              <a:t> </a:t>
            </a:r>
            <a:r>
              <a:rPr lang="en-US" sz="1600" dirty="0" err="1"/>
              <a:t>gestionarea</a:t>
            </a:r>
            <a:r>
              <a:rPr lang="en-US" sz="1600" dirty="0"/>
              <a:t> </a:t>
            </a:r>
            <a:r>
              <a:rPr lang="en-US" sz="1600" dirty="0" err="1"/>
              <a:t>atentă</a:t>
            </a:r>
            <a:r>
              <a:rPr lang="en-US" sz="1600" dirty="0"/>
              <a:t> a </a:t>
            </a:r>
            <a:r>
              <a:rPr lang="en-US" sz="1600" dirty="0" err="1"/>
              <a:t>parametrilor</a:t>
            </a:r>
            <a:r>
              <a:rPr lang="en-US" sz="1600" dirty="0"/>
              <a:t> </a:t>
            </a:r>
            <a:r>
              <a:rPr lang="en-US" sz="1600" dirty="0" err="1"/>
              <a:t>pentru</a:t>
            </a:r>
            <a:r>
              <a:rPr lang="en-US" sz="1600" dirty="0"/>
              <a:t> a </a:t>
            </a:r>
            <a:r>
              <a:rPr lang="en-US" sz="1600" dirty="0" err="1"/>
              <a:t>preveni</a:t>
            </a:r>
            <a:r>
              <a:rPr lang="en-US" sz="1600" dirty="0"/>
              <a:t> </a:t>
            </a:r>
            <a:r>
              <a:rPr lang="en-US" sz="1600" dirty="0" err="1"/>
              <a:t>pierderile</a:t>
            </a:r>
            <a:r>
              <a:rPr lang="en-US" sz="1600" dirty="0"/>
              <a:t> de </a:t>
            </a:r>
            <a:r>
              <a:rPr lang="en-US" sz="1600" dirty="0" err="1"/>
              <a:t>producție</a:t>
            </a:r>
            <a:r>
              <a:rPr lang="en-US" sz="1600" dirty="0"/>
              <a:t> </a:t>
            </a:r>
            <a:r>
              <a:rPr lang="en-US" sz="1600" dirty="0" err="1"/>
              <a:t>sau</a:t>
            </a:r>
            <a:r>
              <a:rPr lang="en-US" sz="1600" dirty="0"/>
              <a:t> </a:t>
            </a:r>
            <a:r>
              <a:rPr lang="en-US" sz="1600" dirty="0" err="1"/>
              <a:t>deteriorarea</a:t>
            </a:r>
            <a:r>
              <a:rPr lang="en-US" sz="1600" dirty="0"/>
              <a:t> </a:t>
            </a:r>
            <a:r>
              <a:rPr lang="en-US" sz="1600" dirty="0" err="1"/>
              <a:t>calității</a:t>
            </a:r>
            <a:r>
              <a:rPr lang="en-US" sz="1600" dirty="0"/>
              <a:t> </a:t>
            </a:r>
            <a:r>
              <a:rPr lang="en-US" sz="1600" dirty="0" err="1"/>
              <a:t>fructelor</a:t>
            </a:r>
            <a:r>
              <a:rPr lang="en-US" sz="1600" dirty="0"/>
              <a:t>.</a:t>
            </a:r>
          </a:p>
          <a:p>
            <a:r>
              <a:rPr lang="en-US" sz="1600" dirty="0"/>
              <a:t>         Din </a:t>
            </a:r>
            <a:r>
              <a:rPr lang="en-US" sz="1600" dirty="0" err="1"/>
              <a:t>datele</a:t>
            </a:r>
            <a:r>
              <a:rPr lang="en-US" sz="1600" dirty="0"/>
              <a:t> </a:t>
            </a:r>
            <a:r>
              <a:rPr lang="en-US" sz="1600" dirty="0" err="1"/>
              <a:t>obținute</a:t>
            </a:r>
            <a:r>
              <a:rPr lang="en-US" sz="1600" dirty="0"/>
              <a:t> </a:t>
            </a:r>
            <a:r>
              <a:rPr lang="en-US" sz="1600" dirty="0" err="1"/>
              <a:t>în</a:t>
            </a:r>
            <a:r>
              <a:rPr lang="en-US" sz="1600" dirty="0"/>
              <a:t> </a:t>
            </a:r>
            <a:r>
              <a:rPr lang="en-US" sz="1600" dirty="0" err="1"/>
              <a:t>solarul</a:t>
            </a:r>
            <a:r>
              <a:rPr lang="en-US" sz="1600" dirty="0"/>
              <a:t> tip industrial </a:t>
            </a:r>
            <a:r>
              <a:rPr lang="en-US" sz="1600" dirty="0" err="1"/>
              <a:t>reies</a:t>
            </a:r>
            <a:r>
              <a:rPr lang="en-US" sz="1600" dirty="0"/>
              <a:t> </a:t>
            </a:r>
            <a:r>
              <a:rPr lang="en-US" sz="1600" dirty="0" err="1"/>
              <a:t>următoarele</a:t>
            </a:r>
            <a:r>
              <a:rPr lang="en-US" sz="1600" dirty="0"/>
              <a:t> </a:t>
            </a:r>
            <a:r>
              <a:rPr lang="en-US" sz="1600" dirty="0" err="1"/>
              <a:t>concluzii</a:t>
            </a:r>
            <a:r>
              <a:rPr lang="en-US" sz="1600" dirty="0"/>
              <a:t> :</a:t>
            </a:r>
          </a:p>
          <a:p>
            <a:pPr lvl="0"/>
            <a:r>
              <a:rPr lang="en-US" sz="1600" dirty="0" err="1"/>
              <a:t>Distribuția</a:t>
            </a:r>
            <a:r>
              <a:rPr lang="en-US" sz="1600" dirty="0"/>
              <a:t> </a:t>
            </a:r>
            <a:r>
              <a:rPr lang="en-US" sz="1600" dirty="0" err="1"/>
              <a:t>centrală</a:t>
            </a:r>
            <a:r>
              <a:rPr lang="en-US" sz="1600" dirty="0"/>
              <a:t> (S2) a </a:t>
            </a:r>
            <a:r>
              <a:rPr lang="en-US" sz="1600" dirty="0" err="1"/>
              <a:t>fost</a:t>
            </a:r>
            <a:r>
              <a:rPr lang="en-US" sz="1600" dirty="0"/>
              <a:t> constant </a:t>
            </a:r>
            <a:r>
              <a:rPr lang="en-US" sz="1600" dirty="0" err="1"/>
              <a:t>cea</a:t>
            </a:r>
            <a:r>
              <a:rPr lang="en-US" sz="1600" dirty="0"/>
              <a:t> </a:t>
            </a:r>
            <a:r>
              <a:rPr lang="en-US" sz="1600" dirty="0" err="1"/>
              <a:t>mai</a:t>
            </a:r>
            <a:r>
              <a:rPr lang="en-US" sz="1600" dirty="0"/>
              <a:t> </a:t>
            </a:r>
            <a:r>
              <a:rPr lang="en-US" sz="1600" dirty="0" err="1"/>
              <a:t>caldă</a:t>
            </a:r>
            <a:r>
              <a:rPr lang="en-US" sz="1600" dirty="0"/>
              <a:t> </a:t>
            </a:r>
            <a:r>
              <a:rPr lang="en-US" sz="1600" dirty="0" err="1"/>
              <a:t>și</a:t>
            </a:r>
            <a:r>
              <a:rPr lang="en-US" sz="1600" dirty="0"/>
              <a:t> </a:t>
            </a:r>
            <a:r>
              <a:rPr lang="en-US" sz="1600" dirty="0" err="1"/>
              <a:t>uscată</a:t>
            </a:r>
            <a:r>
              <a:rPr lang="en-US" sz="1600" dirty="0"/>
              <a:t> – </a:t>
            </a:r>
            <a:r>
              <a:rPr lang="en-US" sz="1600" dirty="0" err="1"/>
              <a:t>util</a:t>
            </a:r>
            <a:r>
              <a:rPr lang="en-US" sz="1600" dirty="0"/>
              <a:t> </a:t>
            </a:r>
            <a:r>
              <a:rPr lang="en-US" sz="1600" dirty="0" err="1"/>
              <a:t>pentru</a:t>
            </a:r>
            <a:r>
              <a:rPr lang="en-US" sz="1600" dirty="0"/>
              <a:t> </a:t>
            </a:r>
            <a:r>
              <a:rPr lang="en-US" sz="1600" dirty="0" err="1"/>
              <a:t>plante</a:t>
            </a:r>
            <a:r>
              <a:rPr lang="en-US" sz="1600" dirty="0"/>
              <a:t> </a:t>
            </a:r>
            <a:r>
              <a:rPr lang="en-US" sz="1600" dirty="0" err="1"/>
              <a:t>termofile</a:t>
            </a:r>
            <a:r>
              <a:rPr lang="en-US" sz="1600" dirty="0"/>
              <a:t>, </a:t>
            </a:r>
            <a:r>
              <a:rPr lang="en-US" sz="1600" dirty="0" err="1"/>
              <a:t>dar</a:t>
            </a:r>
            <a:r>
              <a:rPr lang="en-US" sz="1600" dirty="0"/>
              <a:t> </a:t>
            </a:r>
            <a:r>
              <a:rPr lang="en-US" sz="1600" dirty="0" err="1"/>
              <a:t>necesită</a:t>
            </a:r>
            <a:r>
              <a:rPr lang="en-US" sz="1600" dirty="0"/>
              <a:t> </a:t>
            </a:r>
            <a:r>
              <a:rPr lang="en-US" sz="1600" dirty="0" err="1"/>
              <a:t>monitorizare</a:t>
            </a:r>
            <a:r>
              <a:rPr lang="en-US" sz="1600" dirty="0"/>
              <a:t> </a:t>
            </a:r>
            <a:r>
              <a:rPr lang="en-US" sz="1600" dirty="0" err="1"/>
              <a:t>atentă</a:t>
            </a:r>
            <a:r>
              <a:rPr lang="en-US" sz="1600" dirty="0"/>
              <a:t> </a:t>
            </a:r>
            <a:r>
              <a:rPr lang="en-US" sz="1600" dirty="0" err="1"/>
              <a:t>în</a:t>
            </a:r>
            <a:r>
              <a:rPr lang="en-US" sz="1600" dirty="0"/>
              <a:t> </a:t>
            </a:r>
            <a:r>
              <a:rPr lang="en-US" sz="1600" dirty="0" err="1"/>
              <a:t>lunile</a:t>
            </a:r>
            <a:r>
              <a:rPr lang="en-US" sz="1600" dirty="0"/>
              <a:t> </a:t>
            </a:r>
            <a:r>
              <a:rPr lang="en-US" sz="1600" dirty="0" err="1"/>
              <a:t>calde</a:t>
            </a:r>
            <a:r>
              <a:rPr lang="en-US" sz="1600" dirty="0"/>
              <a:t>.</a:t>
            </a:r>
          </a:p>
          <a:p>
            <a:pPr lvl="0"/>
            <a:r>
              <a:rPr lang="en-US" sz="1600" dirty="0" err="1"/>
              <a:t>Valorile</a:t>
            </a:r>
            <a:r>
              <a:rPr lang="en-US" sz="1600" dirty="0"/>
              <a:t> moderate din </a:t>
            </a:r>
            <a:r>
              <a:rPr lang="en-US" sz="1600" dirty="0" err="1"/>
              <a:t>aprilie</a:t>
            </a:r>
            <a:r>
              <a:rPr lang="en-US" sz="1600" dirty="0"/>
              <a:t> </a:t>
            </a:r>
            <a:r>
              <a:rPr lang="en-US" sz="1600" dirty="0" err="1"/>
              <a:t>și</a:t>
            </a:r>
            <a:r>
              <a:rPr lang="en-US" sz="1600" dirty="0"/>
              <a:t> </a:t>
            </a:r>
            <a:r>
              <a:rPr lang="en-US" sz="1600" dirty="0" err="1"/>
              <a:t>mai</a:t>
            </a:r>
            <a:r>
              <a:rPr lang="en-US" sz="1600" dirty="0"/>
              <a:t> au </a:t>
            </a:r>
            <a:r>
              <a:rPr lang="en-US" sz="1600" dirty="0" err="1"/>
              <a:t>fost</a:t>
            </a:r>
            <a:r>
              <a:rPr lang="en-US" sz="1600" dirty="0"/>
              <a:t> </a:t>
            </a:r>
            <a:r>
              <a:rPr lang="en-US" sz="1600" dirty="0" err="1"/>
              <a:t>ideale</a:t>
            </a:r>
            <a:r>
              <a:rPr lang="en-US" sz="1600" dirty="0"/>
              <a:t> </a:t>
            </a:r>
            <a:r>
              <a:rPr lang="en-US" sz="1600" dirty="0" err="1"/>
              <a:t>pentru</a:t>
            </a:r>
            <a:r>
              <a:rPr lang="en-US" sz="1600" dirty="0"/>
              <a:t> </a:t>
            </a:r>
            <a:r>
              <a:rPr lang="en-US" sz="1600" dirty="0" err="1"/>
              <a:t>dezvoltarea</a:t>
            </a:r>
            <a:r>
              <a:rPr lang="en-US" sz="1600" dirty="0"/>
              <a:t> </a:t>
            </a:r>
            <a:r>
              <a:rPr lang="en-US" sz="1600" dirty="0" err="1"/>
              <a:t>inițială</a:t>
            </a:r>
            <a:r>
              <a:rPr lang="en-US" sz="1600" dirty="0"/>
              <a:t>, </a:t>
            </a:r>
            <a:r>
              <a:rPr lang="en-US" sz="1600" dirty="0" err="1"/>
              <a:t>dar</a:t>
            </a:r>
            <a:r>
              <a:rPr lang="en-US" sz="1600" dirty="0"/>
              <a:t> </a:t>
            </a:r>
            <a:r>
              <a:rPr lang="en-US" sz="1600" dirty="0" err="1"/>
              <a:t>luna</a:t>
            </a:r>
            <a:r>
              <a:rPr lang="en-US" sz="1600" dirty="0"/>
              <a:t> </a:t>
            </a:r>
            <a:r>
              <a:rPr lang="en-US" sz="1600" dirty="0" err="1"/>
              <a:t>iunie</a:t>
            </a:r>
            <a:r>
              <a:rPr lang="en-US" sz="1600" dirty="0"/>
              <a:t> a </a:t>
            </a:r>
            <a:r>
              <a:rPr lang="en-US" sz="1600" dirty="0" err="1"/>
              <a:t>impus</a:t>
            </a:r>
            <a:r>
              <a:rPr lang="en-US" sz="1600" dirty="0"/>
              <a:t> </a:t>
            </a:r>
            <a:r>
              <a:rPr lang="en-US" sz="1600" dirty="0" err="1"/>
              <a:t>risc</a:t>
            </a:r>
            <a:r>
              <a:rPr lang="en-US" sz="1600" dirty="0"/>
              <a:t> de </a:t>
            </a:r>
            <a:r>
              <a:rPr lang="en-US" sz="1600" dirty="0" err="1"/>
              <a:t>supraîncălzire</a:t>
            </a:r>
            <a:r>
              <a:rPr lang="en-US" sz="1600" dirty="0"/>
              <a:t> </a:t>
            </a:r>
            <a:r>
              <a:rPr lang="en-US" sz="1600" dirty="0" err="1"/>
              <a:t>și</a:t>
            </a:r>
            <a:r>
              <a:rPr lang="en-US" sz="1600" dirty="0"/>
              <a:t> </a:t>
            </a:r>
            <a:r>
              <a:rPr lang="en-US" sz="1600" dirty="0" err="1"/>
              <a:t>stres</a:t>
            </a:r>
            <a:r>
              <a:rPr lang="en-US" sz="1600" dirty="0"/>
              <a:t> </a:t>
            </a:r>
            <a:r>
              <a:rPr lang="en-US" sz="1600" dirty="0" err="1"/>
              <a:t>hidric</a:t>
            </a:r>
            <a:r>
              <a:rPr lang="en-US" sz="1600" dirty="0"/>
              <a:t>.</a:t>
            </a:r>
          </a:p>
          <a:p>
            <a:pPr lvl="0"/>
            <a:r>
              <a:rPr lang="en-US" sz="1600" dirty="0"/>
              <a:t>Sera </a:t>
            </a:r>
            <a:r>
              <a:rPr lang="en-US" sz="1600" dirty="0" err="1"/>
              <a:t>oferă</a:t>
            </a:r>
            <a:r>
              <a:rPr lang="en-US" sz="1600" dirty="0"/>
              <a:t> un </a:t>
            </a:r>
            <a:r>
              <a:rPr lang="en-US" sz="1600" dirty="0" err="1"/>
              <a:t>mediu</a:t>
            </a:r>
            <a:r>
              <a:rPr lang="en-US" sz="1600" dirty="0"/>
              <a:t> </a:t>
            </a:r>
            <a:r>
              <a:rPr lang="en-US" sz="1600" dirty="0" err="1"/>
              <a:t>controlabil</a:t>
            </a:r>
            <a:r>
              <a:rPr lang="en-US" sz="1600" dirty="0"/>
              <a:t>, </a:t>
            </a:r>
            <a:r>
              <a:rPr lang="en-US" sz="1600" dirty="0" err="1"/>
              <a:t>dar</a:t>
            </a:r>
            <a:r>
              <a:rPr lang="en-US" sz="1600" dirty="0"/>
              <a:t> nu </a:t>
            </a:r>
            <a:r>
              <a:rPr lang="en-US" sz="1600" dirty="0" err="1"/>
              <a:t>autonom</a:t>
            </a:r>
            <a:r>
              <a:rPr lang="en-US" sz="1600" dirty="0"/>
              <a:t>, </a:t>
            </a:r>
            <a:r>
              <a:rPr lang="en-US" sz="1600" dirty="0" err="1"/>
              <a:t>și</a:t>
            </a:r>
            <a:r>
              <a:rPr lang="en-US" sz="1600" dirty="0"/>
              <a:t> </a:t>
            </a:r>
            <a:r>
              <a:rPr lang="en-US" sz="1600" dirty="0" err="1"/>
              <a:t>necesită</a:t>
            </a:r>
            <a:r>
              <a:rPr lang="en-US" sz="1600" dirty="0"/>
              <a:t> </a:t>
            </a:r>
            <a:r>
              <a:rPr lang="en-US" sz="1600" dirty="0" err="1"/>
              <a:t>intervenții</a:t>
            </a:r>
            <a:r>
              <a:rPr lang="en-US" sz="1600" dirty="0"/>
              <a:t> </a:t>
            </a:r>
            <a:r>
              <a:rPr lang="en-US" sz="1600" dirty="0" err="1"/>
              <a:t>climatice</a:t>
            </a:r>
            <a:r>
              <a:rPr lang="en-US" sz="1600" dirty="0"/>
              <a:t> active </a:t>
            </a:r>
            <a:r>
              <a:rPr lang="en-US" sz="1600" dirty="0" err="1"/>
              <a:t>în</a:t>
            </a:r>
            <a:r>
              <a:rPr lang="en-US" sz="1600" dirty="0"/>
              <a:t> </a:t>
            </a:r>
            <a:r>
              <a:rPr lang="en-US" sz="1600" dirty="0" err="1"/>
              <a:t>sezonul</a:t>
            </a:r>
            <a:r>
              <a:rPr lang="en-US" sz="1600" dirty="0"/>
              <a:t> </a:t>
            </a:r>
            <a:r>
              <a:rPr lang="en-US" sz="1600" dirty="0" err="1"/>
              <a:t>cald</a:t>
            </a:r>
            <a:r>
              <a:rPr lang="en-US" sz="1600" dirty="0"/>
              <a:t>.</a:t>
            </a:r>
            <a:endParaRPr lang="en-US" sz="1600" dirty="0"/>
          </a:p>
        </p:txBody>
      </p:sp>
    </p:spTree>
    <p:extLst>
      <p:ext uri="{BB962C8B-B14F-4D97-AF65-F5344CB8AC3E}">
        <p14:creationId xmlns:p14="http://schemas.microsoft.com/office/powerpoint/2010/main" val="38033621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5010"/>
            <a:ext cx="6019800" cy="369332"/>
          </a:xfrm>
          <a:prstGeom prst="rect">
            <a:avLst/>
          </a:prstGeom>
        </p:spPr>
        <p:txBody>
          <a:bodyPr wrap="square">
            <a:spAutoFit/>
          </a:bodyPr>
          <a:lstStyle/>
          <a:p>
            <a:r>
              <a:rPr lang="ro-RO" dirty="0"/>
              <a:t>Tabelul 8.</a:t>
            </a:r>
            <a:r>
              <a:rPr lang="ro-RO" b="1" i="1" dirty="0"/>
              <a:t>Solarul NaanDanJain (Aprilie - Iunie 2025)</a:t>
            </a:r>
            <a:endParaRPr lang="en-US" b="1" i="1" dirty="0"/>
          </a:p>
        </p:txBody>
      </p:sp>
      <p:pic>
        <p:nvPicPr>
          <p:cNvPr id="10241"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09600"/>
            <a:ext cx="8447977" cy="498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4694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1519343" y="3823335"/>
            <a:ext cx="2824057" cy="1934210"/>
          </a:xfrm>
          <a:prstGeom prst="rect">
            <a:avLst/>
          </a:prstGeom>
        </p:spPr>
      </p:pic>
      <p:pic>
        <p:nvPicPr>
          <p:cNvPr id="3" name="Picture 2"/>
          <p:cNvPicPr/>
          <p:nvPr/>
        </p:nvPicPr>
        <p:blipFill>
          <a:blip r:embed="rId3" cstate="print">
            <a:extLst>
              <a:ext uri="{28A0092B-C50C-407E-A947-70E740481C1C}">
                <a14:useLocalDpi xmlns:a14="http://schemas.microsoft.com/office/drawing/2010/main" val="0"/>
              </a:ext>
            </a:extLst>
          </a:blip>
          <a:stretch>
            <a:fillRect/>
          </a:stretch>
        </p:blipFill>
        <p:spPr>
          <a:xfrm>
            <a:off x="1502410" y="1100455"/>
            <a:ext cx="2924810" cy="2264410"/>
          </a:xfrm>
          <a:prstGeom prst="rect">
            <a:avLst/>
          </a:prstGeom>
        </p:spPr>
      </p:pic>
      <p:pic>
        <p:nvPicPr>
          <p:cNvPr id="4" name="Picture 3"/>
          <p:cNvPicPr/>
          <p:nvPr/>
        </p:nvPicPr>
        <p:blipFill>
          <a:blip r:embed="rId4" cstate="print">
            <a:extLst>
              <a:ext uri="{28A0092B-C50C-407E-A947-70E740481C1C}">
                <a14:useLocalDpi xmlns:a14="http://schemas.microsoft.com/office/drawing/2010/main" val="0"/>
              </a:ext>
            </a:extLst>
          </a:blip>
          <a:stretch>
            <a:fillRect/>
          </a:stretch>
        </p:blipFill>
        <p:spPr>
          <a:xfrm>
            <a:off x="4632325" y="1108710"/>
            <a:ext cx="3009265" cy="2256155"/>
          </a:xfrm>
          <a:prstGeom prst="rect">
            <a:avLst/>
          </a:prstGeom>
        </p:spPr>
      </p:pic>
      <p:sp>
        <p:nvSpPr>
          <p:cNvPr id="5" name="Rectangle 4"/>
          <p:cNvSpPr/>
          <p:nvPr/>
        </p:nvSpPr>
        <p:spPr>
          <a:xfrm>
            <a:off x="1477010" y="3364865"/>
            <a:ext cx="6435673" cy="338554"/>
          </a:xfrm>
          <a:prstGeom prst="rect">
            <a:avLst/>
          </a:prstGeom>
        </p:spPr>
        <p:txBody>
          <a:bodyPr wrap="none">
            <a:spAutoFit/>
          </a:bodyPr>
          <a:lstStyle/>
          <a:p>
            <a:r>
              <a:rPr lang="ro-RO" sz="1600" i="1" dirty="0" smtClean="0"/>
              <a:t>     Figura </a:t>
            </a:r>
            <a:r>
              <a:rPr lang="ro-RO" sz="1600" i="1" dirty="0"/>
              <a:t>1. Solar Tip</a:t>
            </a:r>
            <a:r>
              <a:rPr lang="ro-RO" sz="1600" dirty="0"/>
              <a:t> </a:t>
            </a:r>
            <a:r>
              <a:rPr lang="ro-RO" sz="1600" i="1" dirty="0"/>
              <a:t>industrial</a:t>
            </a:r>
            <a:r>
              <a:rPr lang="ro-RO" sz="1600" dirty="0"/>
              <a:t>        </a:t>
            </a:r>
            <a:r>
              <a:rPr lang="ro-RO" sz="1600" dirty="0" smtClean="0"/>
              <a:t>          </a:t>
            </a:r>
            <a:r>
              <a:rPr lang="ro-RO" sz="1600" i="1" dirty="0" smtClean="0"/>
              <a:t>Figura </a:t>
            </a:r>
            <a:r>
              <a:rPr lang="ro-RO" sz="1600" i="1" dirty="0"/>
              <a:t>2. Solar tip NaanDanJain</a:t>
            </a:r>
            <a:endParaRPr lang="en-US" sz="1600" dirty="0"/>
          </a:p>
        </p:txBody>
      </p:sp>
      <p:sp>
        <p:nvSpPr>
          <p:cNvPr id="6" name="Rectangle 5"/>
          <p:cNvSpPr/>
          <p:nvPr/>
        </p:nvSpPr>
        <p:spPr>
          <a:xfrm>
            <a:off x="1583464" y="5766012"/>
            <a:ext cx="2622321" cy="375487"/>
          </a:xfrm>
          <a:prstGeom prst="rect">
            <a:avLst/>
          </a:prstGeom>
        </p:spPr>
        <p:txBody>
          <a:bodyPr wrap="none">
            <a:spAutoFit/>
          </a:bodyPr>
          <a:lstStyle/>
          <a:p>
            <a:pPr>
              <a:lnSpc>
                <a:spcPct val="115000"/>
              </a:lnSpc>
              <a:spcAft>
                <a:spcPts val="1000"/>
              </a:spcAft>
            </a:pPr>
            <a:r>
              <a:rPr lang="ro-RO" sz="1600" i="1" dirty="0" smtClean="0"/>
              <a:t>     Figura </a:t>
            </a:r>
            <a:r>
              <a:rPr lang="ro-RO" sz="1600" i="1" dirty="0"/>
              <a:t>3. Sera  SCDL Buzău</a:t>
            </a:r>
            <a:endParaRPr lang="en-US" sz="1600" i="1" dirty="0"/>
          </a:p>
        </p:txBody>
      </p:sp>
      <p:sp>
        <p:nvSpPr>
          <p:cNvPr id="7" name="object 4"/>
          <p:cNvSpPr txBox="1">
            <a:spLocks noGrp="1"/>
          </p:cNvSpPr>
          <p:nvPr>
            <p:ph type="ftr" sz="quarter" idx="5"/>
          </p:nvPr>
        </p:nvSpPr>
        <p:spPr>
          <a:xfrm>
            <a:off x="5854795" y="6531731"/>
            <a:ext cx="795654" cy="178254"/>
          </a:xfrm>
          <a:prstGeom prst="rect">
            <a:avLst/>
          </a:prstGeom>
        </p:spPr>
        <p:txBody>
          <a:bodyPr vert="horz" wrap="square" lIns="0" tIns="24130" rIns="0" bIns="0" rtlCol="0">
            <a:spAutoFit/>
          </a:bodyPr>
          <a:lstStyle/>
          <a:p>
            <a:pPr marL="12700">
              <a:lnSpc>
                <a:spcPct val="100000"/>
              </a:lnSpc>
              <a:spcBef>
                <a:spcPts val="190"/>
              </a:spcBef>
            </a:pPr>
            <a:r>
              <a:rPr spc="-10" dirty="0">
                <a:latin typeface="+mj-lt"/>
              </a:rPr>
              <a:t>SCDL</a:t>
            </a:r>
            <a:r>
              <a:rPr spc="-60" dirty="0">
                <a:latin typeface="+mj-lt"/>
              </a:rPr>
              <a:t> </a:t>
            </a:r>
            <a:r>
              <a:rPr spc="-5" dirty="0">
                <a:latin typeface="+mj-lt"/>
              </a:rPr>
              <a:t>BUZAU</a:t>
            </a:r>
          </a:p>
        </p:txBody>
      </p:sp>
      <p:sp>
        <p:nvSpPr>
          <p:cNvPr id="8" name="object 5"/>
          <p:cNvSpPr txBox="1">
            <a:spLocks noGrp="1"/>
          </p:cNvSpPr>
          <p:nvPr>
            <p:ph type="dt" sz="half" idx="6"/>
          </p:nvPr>
        </p:nvSpPr>
        <p:spPr>
          <a:xfrm>
            <a:off x="6805772" y="6532366"/>
            <a:ext cx="746125" cy="178254"/>
          </a:xfrm>
          <a:prstGeom prst="rect">
            <a:avLst/>
          </a:prstGeom>
        </p:spPr>
        <p:txBody>
          <a:bodyPr vert="horz" wrap="square" lIns="0" tIns="24130" rIns="0" bIns="0" rtlCol="0">
            <a:spAutoFit/>
          </a:bodyPr>
          <a:lstStyle/>
          <a:p>
            <a:pPr marL="12700">
              <a:lnSpc>
                <a:spcPct val="100000"/>
              </a:lnSpc>
              <a:spcBef>
                <a:spcPts val="190"/>
              </a:spcBef>
            </a:pPr>
            <a:r>
              <a:rPr lang="en-US" spc="-15" dirty="0" smtClean="0">
                <a:latin typeface="+mj-lt"/>
              </a:rPr>
              <a:t>30</a:t>
            </a:r>
            <a:r>
              <a:rPr spc="-10" dirty="0" smtClean="0">
                <a:latin typeface="+mj-lt"/>
              </a:rPr>
              <a:t>.</a:t>
            </a:r>
            <a:r>
              <a:rPr lang="ro-RO" spc="-15" dirty="0" smtClean="0">
                <a:latin typeface="+mj-lt"/>
              </a:rPr>
              <a:t>06</a:t>
            </a:r>
            <a:r>
              <a:rPr dirty="0" smtClean="0">
                <a:latin typeface="+mj-lt"/>
              </a:rPr>
              <a:t>.202</a:t>
            </a:r>
            <a:r>
              <a:rPr lang="ro-RO" dirty="0" smtClean="0">
                <a:latin typeface="+mj-lt"/>
              </a:rPr>
              <a:t>5</a:t>
            </a:r>
            <a:endParaRPr spc="-5" dirty="0">
              <a:latin typeface="+mj-lt"/>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3804" y="3814868"/>
            <a:ext cx="2927786" cy="1942677"/>
          </a:xfrm>
          <a:prstGeom prst="rect">
            <a:avLst/>
          </a:prstGeom>
        </p:spPr>
      </p:pic>
      <p:sp>
        <p:nvSpPr>
          <p:cNvPr id="11" name="Rectangle 10"/>
          <p:cNvSpPr/>
          <p:nvPr/>
        </p:nvSpPr>
        <p:spPr>
          <a:xfrm>
            <a:off x="4632325" y="5782683"/>
            <a:ext cx="3153236" cy="358816"/>
          </a:xfrm>
          <a:prstGeom prst="rect">
            <a:avLst/>
          </a:prstGeom>
        </p:spPr>
        <p:txBody>
          <a:bodyPr wrap="none">
            <a:spAutoFit/>
          </a:bodyPr>
          <a:lstStyle/>
          <a:p>
            <a:pPr>
              <a:lnSpc>
                <a:spcPct val="115000"/>
              </a:lnSpc>
              <a:spcAft>
                <a:spcPts val="1000"/>
              </a:spcAft>
            </a:pPr>
            <a:r>
              <a:rPr lang="ro-RO" sz="1600" i="1" dirty="0"/>
              <a:t>Figura </a:t>
            </a:r>
            <a:r>
              <a:rPr lang="ro-RO" sz="1600" i="1" dirty="0" smtClean="0"/>
              <a:t>4. Sera verticală  </a:t>
            </a:r>
            <a:r>
              <a:rPr lang="ro-RO" sz="1600" i="1" dirty="0"/>
              <a:t>SCDL Buzău</a:t>
            </a:r>
            <a:endParaRPr lang="en-US" sz="1600" i="1" dirty="0"/>
          </a:p>
        </p:txBody>
      </p:sp>
    </p:spTree>
    <p:extLst>
      <p:ext uri="{BB962C8B-B14F-4D97-AF65-F5344CB8AC3E}">
        <p14:creationId xmlns:p14="http://schemas.microsoft.com/office/powerpoint/2010/main" val="1159724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304799"/>
            <a:ext cx="8453437" cy="5507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99772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5324535"/>
          </a:xfrm>
          <a:prstGeom prst="rect">
            <a:avLst/>
          </a:prstGeom>
        </p:spPr>
        <p:txBody>
          <a:bodyPr wrap="square">
            <a:spAutoFit/>
          </a:bodyPr>
          <a:lstStyle/>
          <a:p>
            <a:r>
              <a:rPr lang="en-US" sz="2000" b="1" dirty="0" err="1"/>
              <a:t>În</a:t>
            </a:r>
            <a:r>
              <a:rPr lang="en-US" sz="2000" b="1" dirty="0"/>
              <a:t> </a:t>
            </a:r>
            <a:r>
              <a:rPr lang="en-US" sz="2000" b="1" dirty="0" err="1"/>
              <a:t>solarul</a:t>
            </a:r>
            <a:r>
              <a:rPr lang="en-US" sz="2000" b="1" dirty="0"/>
              <a:t> </a:t>
            </a:r>
            <a:r>
              <a:rPr lang="en-US" sz="2000" b="1" dirty="0" err="1"/>
              <a:t>NaanDanJain</a:t>
            </a:r>
            <a:r>
              <a:rPr lang="en-US" sz="2000" b="1" dirty="0"/>
              <a:t> </a:t>
            </a:r>
            <a:r>
              <a:rPr lang="en-US" sz="2000" dirty="0"/>
              <a:t>(</a:t>
            </a:r>
            <a:r>
              <a:rPr lang="en-US" sz="2000" dirty="0" err="1"/>
              <a:t>tabelul</a:t>
            </a:r>
            <a:r>
              <a:rPr lang="en-US" sz="2000" dirty="0"/>
              <a:t> 8),</a:t>
            </a:r>
            <a:r>
              <a:rPr lang="en-US" sz="2000" b="1" dirty="0"/>
              <a:t> </a:t>
            </a:r>
            <a:r>
              <a:rPr lang="en-US" sz="2000" b="1" dirty="0" err="1"/>
              <a:t>în</a:t>
            </a:r>
            <a:r>
              <a:rPr lang="en-US" sz="2000" b="1" dirty="0"/>
              <a:t> </a:t>
            </a:r>
            <a:r>
              <a:rPr lang="en-US" sz="2000" b="1" dirty="0" err="1"/>
              <a:t>luna</a:t>
            </a:r>
            <a:r>
              <a:rPr lang="en-US" sz="2000" b="1" dirty="0"/>
              <a:t> </a:t>
            </a:r>
            <a:r>
              <a:rPr lang="en-US" sz="2000" b="1" dirty="0" err="1"/>
              <a:t>aprilie</a:t>
            </a:r>
            <a:r>
              <a:rPr lang="en-US" sz="2000" b="1" dirty="0"/>
              <a:t>, </a:t>
            </a:r>
            <a:r>
              <a:rPr lang="en-US" sz="2000" dirty="0" err="1"/>
              <a:t>temperatura</a:t>
            </a:r>
            <a:r>
              <a:rPr lang="en-US" sz="2000" dirty="0"/>
              <a:t> a </a:t>
            </a:r>
            <a:r>
              <a:rPr lang="en-US" sz="2000" dirty="0" err="1"/>
              <a:t>variat</a:t>
            </a:r>
            <a:r>
              <a:rPr lang="en-US" sz="2000" dirty="0"/>
              <a:t> </a:t>
            </a:r>
            <a:r>
              <a:rPr lang="en-US" sz="2000" dirty="0" err="1"/>
              <a:t>între</a:t>
            </a:r>
            <a:r>
              <a:rPr lang="en-US" sz="2000" dirty="0"/>
              <a:t> 14.5°C (S4) </a:t>
            </a:r>
            <a:r>
              <a:rPr lang="en-US" sz="2000" dirty="0" err="1"/>
              <a:t>și</a:t>
            </a:r>
            <a:r>
              <a:rPr lang="en-US" sz="2000" dirty="0"/>
              <a:t> 23.5°C (S2), </a:t>
            </a:r>
            <a:r>
              <a:rPr lang="en-US" sz="2000" dirty="0" err="1"/>
              <a:t>fiind</a:t>
            </a:r>
            <a:r>
              <a:rPr lang="en-US" sz="2000" dirty="0"/>
              <a:t> </a:t>
            </a:r>
            <a:r>
              <a:rPr lang="en-US" sz="2000" dirty="0" err="1"/>
              <a:t>ușor</a:t>
            </a:r>
            <a:r>
              <a:rPr lang="en-US" sz="2000" dirty="0"/>
              <a:t> </a:t>
            </a:r>
            <a:r>
              <a:rPr lang="en-US" sz="2000" dirty="0" err="1"/>
              <a:t>mai</a:t>
            </a:r>
            <a:r>
              <a:rPr lang="en-US" sz="2000" dirty="0"/>
              <a:t> </a:t>
            </a:r>
            <a:r>
              <a:rPr lang="en-US" sz="2000" dirty="0" err="1"/>
              <a:t>ridicată</a:t>
            </a:r>
            <a:r>
              <a:rPr lang="en-US" sz="2000" dirty="0"/>
              <a:t> </a:t>
            </a:r>
            <a:r>
              <a:rPr lang="en-US" sz="2000" dirty="0" err="1"/>
              <a:t>decât</a:t>
            </a:r>
            <a:r>
              <a:rPr lang="en-US" sz="2000" dirty="0"/>
              <a:t> </a:t>
            </a:r>
            <a:r>
              <a:rPr lang="en-US" sz="2000" dirty="0" err="1"/>
              <a:t>în</a:t>
            </a:r>
            <a:r>
              <a:rPr lang="en-US" sz="2000" dirty="0"/>
              <a:t> </a:t>
            </a:r>
            <a:r>
              <a:rPr lang="en-US" sz="2000" dirty="0" err="1"/>
              <a:t>solarul</a:t>
            </a:r>
            <a:r>
              <a:rPr lang="en-US" sz="2000" dirty="0"/>
              <a:t> industrial. </a:t>
            </a:r>
            <a:r>
              <a:rPr lang="en-US" sz="2000" dirty="0" err="1"/>
              <a:t>Poziția</a:t>
            </a:r>
            <a:r>
              <a:rPr lang="en-US" sz="2000" dirty="0"/>
              <a:t> </a:t>
            </a:r>
            <a:r>
              <a:rPr lang="en-US" sz="2000" dirty="0" err="1"/>
              <a:t>centrală</a:t>
            </a:r>
            <a:r>
              <a:rPr lang="en-US" sz="2000" dirty="0"/>
              <a:t> (S2) a </a:t>
            </a:r>
            <a:r>
              <a:rPr lang="en-US" sz="2000" dirty="0" err="1"/>
              <a:t>fost</a:t>
            </a:r>
            <a:r>
              <a:rPr lang="en-US" sz="2000" dirty="0"/>
              <a:t> din </a:t>
            </a:r>
            <a:r>
              <a:rPr lang="en-US" sz="2000" dirty="0" err="1"/>
              <a:t>nou</a:t>
            </a:r>
            <a:r>
              <a:rPr lang="en-US" sz="2000" dirty="0"/>
              <a:t> </a:t>
            </a:r>
            <a:r>
              <a:rPr lang="en-US" sz="2000" dirty="0" err="1"/>
              <a:t>cea</a:t>
            </a:r>
            <a:r>
              <a:rPr lang="en-US" sz="2000" dirty="0"/>
              <a:t> </a:t>
            </a:r>
            <a:r>
              <a:rPr lang="en-US" sz="2000" dirty="0" err="1"/>
              <a:t>mai</a:t>
            </a:r>
            <a:r>
              <a:rPr lang="en-US" sz="2000" dirty="0"/>
              <a:t> </a:t>
            </a:r>
            <a:r>
              <a:rPr lang="en-US" sz="2000" dirty="0" err="1"/>
              <a:t>călduroasă</a:t>
            </a:r>
            <a:r>
              <a:rPr lang="en-US" sz="2000" dirty="0"/>
              <a:t>, </a:t>
            </a:r>
            <a:r>
              <a:rPr lang="en-US" sz="2000" dirty="0" err="1"/>
              <a:t>ceea</a:t>
            </a:r>
            <a:r>
              <a:rPr lang="en-US" sz="2000" dirty="0"/>
              <a:t> </a:t>
            </a:r>
            <a:r>
              <a:rPr lang="en-US" sz="2000" dirty="0" err="1"/>
              <a:t>ce</a:t>
            </a:r>
            <a:r>
              <a:rPr lang="en-US" sz="2000" dirty="0"/>
              <a:t> </a:t>
            </a:r>
            <a:r>
              <a:rPr lang="en-US" sz="2000" dirty="0" err="1"/>
              <a:t>confirmă</a:t>
            </a:r>
            <a:r>
              <a:rPr lang="en-US" sz="2000" dirty="0"/>
              <a:t> </a:t>
            </a:r>
            <a:r>
              <a:rPr lang="en-US" sz="2000" dirty="0" err="1"/>
              <a:t>distribuția</a:t>
            </a:r>
            <a:r>
              <a:rPr lang="en-US" sz="2000" dirty="0"/>
              <a:t> </a:t>
            </a:r>
            <a:r>
              <a:rPr lang="en-US" sz="2000" dirty="0" err="1"/>
              <a:t>tipică</a:t>
            </a:r>
            <a:r>
              <a:rPr lang="en-US" sz="2000" dirty="0"/>
              <a:t> a </a:t>
            </a:r>
            <a:r>
              <a:rPr lang="en-US" sz="2000" dirty="0" err="1"/>
              <a:t>căldurii</a:t>
            </a:r>
            <a:r>
              <a:rPr lang="en-US" sz="2000" dirty="0"/>
              <a:t> </a:t>
            </a:r>
            <a:r>
              <a:rPr lang="en-US" sz="2000" dirty="0" err="1"/>
              <a:t>într</a:t>
            </a:r>
            <a:r>
              <a:rPr lang="en-US" sz="2000" dirty="0"/>
              <a:t>-un </a:t>
            </a:r>
            <a:r>
              <a:rPr lang="en-US" sz="2000" dirty="0" err="1"/>
              <a:t>spațiu</a:t>
            </a:r>
            <a:r>
              <a:rPr lang="en-US" sz="2000" dirty="0"/>
              <a:t> </a:t>
            </a:r>
            <a:r>
              <a:rPr lang="en-US" sz="2000" dirty="0" err="1"/>
              <a:t>protejat</a:t>
            </a:r>
            <a:r>
              <a:rPr lang="en-US" sz="2000" dirty="0"/>
              <a:t>.</a:t>
            </a:r>
          </a:p>
          <a:p>
            <a:endParaRPr lang="en-US" sz="2000" dirty="0" smtClean="0"/>
          </a:p>
          <a:p>
            <a:r>
              <a:rPr lang="en-US" sz="2000" dirty="0"/>
              <a:t> </a:t>
            </a:r>
            <a:r>
              <a:rPr lang="en-US" sz="2000" dirty="0" smtClean="0"/>
              <a:t> </a:t>
            </a:r>
            <a:r>
              <a:rPr lang="en-US" sz="2000" dirty="0" err="1" smtClean="0"/>
              <a:t>Valorile</a:t>
            </a:r>
            <a:r>
              <a:rPr lang="en-US" sz="2000" dirty="0" smtClean="0"/>
              <a:t> </a:t>
            </a:r>
            <a:r>
              <a:rPr lang="en-US" sz="2000" dirty="0"/>
              <a:t>de </a:t>
            </a:r>
            <a:r>
              <a:rPr lang="en-US" sz="2000" dirty="0" err="1"/>
              <a:t>umiditate</a:t>
            </a:r>
            <a:r>
              <a:rPr lang="en-US" sz="2000" dirty="0"/>
              <a:t> au </a:t>
            </a:r>
            <a:r>
              <a:rPr lang="en-US" sz="2000" dirty="0" err="1"/>
              <a:t>fost</a:t>
            </a:r>
            <a:r>
              <a:rPr lang="en-US" sz="2000" dirty="0"/>
              <a:t> </a:t>
            </a:r>
            <a:r>
              <a:rPr lang="en-US" sz="2000" dirty="0" err="1"/>
              <a:t>ridicate</a:t>
            </a:r>
            <a:r>
              <a:rPr lang="en-US" sz="2000" dirty="0"/>
              <a:t>, cu </a:t>
            </a:r>
            <a:r>
              <a:rPr lang="en-US" sz="2000" dirty="0" err="1"/>
              <a:t>maxime</a:t>
            </a:r>
            <a:r>
              <a:rPr lang="en-US" sz="2000" dirty="0"/>
              <a:t> de 73%, </a:t>
            </a:r>
            <a:r>
              <a:rPr lang="en-US" sz="2000" dirty="0" err="1"/>
              <a:t>în</a:t>
            </a:r>
            <a:r>
              <a:rPr lang="en-US" sz="2000" dirty="0"/>
              <a:t> special la </a:t>
            </a:r>
            <a:r>
              <a:rPr lang="en-US" sz="2000" dirty="0" err="1"/>
              <a:t>senzorul</a:t>
            </a:r>
            <a:r>
              <a:rPr lang="en-US" sz="2000" dirty="0"/>
              <a:t> exterior (S4). Se </a:t>
            </a:r>
            <a:r>
              <a:rPr lang="en-US" sz="2000" dirty="0" err="1"/>
              <a:t>menține</a:t>
            </a:r>
            <a:r>
              <a:rPr lang="en-US" sz="2000" dirty="0"/>
              <a:t> un </a:t>
            </a:r>
            <a:r>
              <a:rPr lang="en-US" sz="2000" dirty="0" err="1"/>
              <a:t>climat</a:t>
            </a:r>
            <a:r>
              <a:rPr lang="en-US" sz="2000" dirty="0"/>
              <a:t> </a:t>
            </a:r>
            <a:r>
              <a:rPr lang="en-US" sz="2000" dirty="0" err="1"/>
              <a:t>umed</a:t>
            </a:r>
            <a:r>
              <a:rPr lang="en-US" sz="2000" dirty="0"/>
              <a:t> </a:t>
            </a:r>
            <a:r>
              <a:rPr lang="en-US" sz="2000" dirty="0" err="1"/>
              <a:t>și</a:t>
            </a:r>
            <a:r>
              <a:rPr lang="en-US" sz="2000" dirty="0"/>
              <a:t> </a:t>
            </a:r>
            <a:r>
              <a:rPr lang="en-US" sz="2000" dirty="0" err="1"/>
              <a:t>stabil</a:t>
            </a:r>
            <a:r>
              <a:rPr lang="en-US" sz="2000" dirty="0"/>
              <a:t> </a:t>
            </a:r>
            <a:r>
              <a:rPr lang="en-US" sz="2000" dirty="0" err="1"/>
              <a:t>în</a:t>
            </a:r>
            <a:r>
              <a:rPr lang="en-US" sz="2000" dirty="0"/>
              <a:t> prima parte a </a:t>
            </a:r>
            <a:r>
              <a:rPr lang="en-US" sz="2000" dirty="0" err="1"/>
              <a:t>lunii</a:t>
            </a:r>
            <a:r>
              <a:rPr lang="en-US" sz="2000" dirty="0"/>
              <a:t>, </a:t>
            </a:r>
            <a:r>
              <a:rPr lang="en-US" sz="2000" dirty="0" err="1"/>
              <a:t>ceea</a:t>
            </a:r>
            <a:r>
              <a:rPr lang="en-US" sz="2000" dirty="0"/>
              <a:t> </a:t>
            </a:r>
            <a:r>
              <a:rPr lang="en-US" sz="2000" dirty="0" err="1"/>
              <a:t>ce</a:t>
            </a:r>
            <a:r>
              <a:rPr lang="en-US" sz="2000" dirty="0"/>
              <a:t> </a:t>
            </a:r>
            <a:r>
              <a:rPr lang="en-US" sz="2000" dirty="0" err="1"/>
              <a:t>este</a:t>
            </a:r>
            <a:r>
              <a:rPr lang="en-US" sz="2000" dirty="0"/>
              <a:t> benefic </a:t>
            </a:r>
            <a:r>
              <a:rPr lang="en-US" sz="2000" dirty="0" err="1"/>
              <a:t>pentru</a:t>
            </a:r>
            <a:r>
              <a:rPr lang="en-US" sz="2000" dirty="0"/>
              <a:t> </a:t>
            </a:r>
            <a:r>
              <a:rPr lang="en-US" sz="2000" dirty="0" err="1"/>
              <a:t>începutul</a:t>
            </a:r>
            <a:r>
              <a:rPr lang="en-US" sz="2000" dirty="0"/>
              <a:t> </a:t>
            </a:r>
            <a:r>
              <a:rPr lang="en-US" sz="2000" dirty="0" err="1"/>
              <a:t>culturii</a:t>
            </a:r>
            <a:r>
              <a:rPr lang="en-US" sz="2000" dirty="0"/>
              <a:t>.</a:t>
            </a:r>
          </a:p>
          <a:p>
            <a:endParaRPr lang="en-US" sz="2000" dirty="0" smtClean="0"/>
          </a:p>
          <a:p>
            <a:r>
              <a:rPr lang="en-US" sz="2000" dirty="0"/>
              <a:t> </a:t>
            </a:r>
            <a:r>
              <a:rPr lang="en-US" sz="2000" dirty="0" smtClean="0"/>
              <a:t> </a:t>
            </a:r>
            <a:r>
              <a:rPr lang="en-US" sz="2000" dirty="0" err="1" smtClean="0"/>
              <a:t>Aprilie</a:t>
            </a:r>
            <a:r>
              <a:rPr lang="en-US" sz="2000" dirty="0" smtClean="0"/>
              <a:t> </a:t>
            </a:r>
            <a:r>
              <a:rPr lang="en-US" sz="2000" dirty="0"/>
              <a:t>a </a:t>
            </a:r>
            <a:r>
              <a:rPr lang="en-US" sz="2000" dirty="0" err="1"/>
              <a:t>oferit</a:t>
            </a:r>
            <a:r>
              <a:rPr lang="en-US" sz="2000" dirty="0"/>
              <a:t> </a:t>
            </a:r>
            <a:r>
              <a:rPr lang="en-US" sz="2000" dirty="0" err="1"/>
              <a:t>condiții</a:t>
            </a:r>
            <a:r>
              <a:rPr lang="en-US" sz="2000" dirty="0"/>
              <a:t> </a:t>
            </a:r>
            <a:r>
              <a:rPr lang="en-US" sz="2000" dirty="0" err="1"/>
              <a:t>ideale</a:t>
            </a:r>
            <a:r>
              <a:rPr lang="en-US" sz="2000" dirty="0"/>
              <a:t> </a:t>
            </a:r>
            <a:r>
              <a:rPr lang="en-US" sz="2000" dirty="0" err="1"/>
              <a:t>pentru</a:t>
            </a:r>
            <a:r>
              <a:rPr lang="en-US" sz="2000" dirty="0"/>
              <a:t> </a:t>
            </a:r>
            <a:r>
              <a:rPr lang="en-US" sz="2000" dirty="0" err="1"/>
              <a:t>instalarea</a:t>
            </a:r>
            <a:r>
              <a:rPr lang="en-US" sz="2000" dirty="0"/>
              <a:t> </a:t>
            </a:r>
            <a:r>
              <a:rPr lang="en-US" sz="2000" dirty="0" err="1"/>
              <a:t>culturilor</a:t>
            </a:r>
            <a:r>
              <a:rPr lang="en-US" sz="2000" dirty="0"/>
              <a:t> – </a:t>
            </a:r>
            <a:r>
              <a:rPr lang="en-US" sz="2000" dirty="0" err="1"/>
              <a:t>temperaturi</a:t>
            </a:r>
            <a:r>
              <a:rPr lang="en-US" sz="2000" dirty="0"/>
              <a:t> moderate </a:t>
            </a:r>
            <a:r>
              <a:rPr lang="en-US" sz="2000" dirty="0" err="1"/>
              <a:t>și</a:t>
            </a:r>
            <a:r>
              <a:rPr lang="en-US" sz="2000" dirty="0"/>
              <a:t> </a:t>
            </a:r>
            <a:r>
              <a:rPr lang="en-US" sz="2000" dirty="0" err="1"/>
              <a:t>atmosferă</a:t>
            </a:r>
            <a:r>
              <a:rPr lang="en-US" sz="2000" dirty="0"/>
              <a:t> </a:t>
            </a:r>
            <a:r>
              <a:rPr lang="en-US" sz="2000" dirty="0" err="1"/>
              <a:t>umedă</a:t>
            </a:r>
            <a:r>
              <a:rPr lang="en-US" sz="2000" dirty="0"/>
              <a:t>, cu </a:t>
            </a:r>
            <a:r>
              <a:rPr lang="en-US" sz="2000" dirty="0" err="1"/>
              <a:t>diferențiere</a:t>
            </a:r>
            <a:r>
              <a:rPr lang="en-US" sz="2000" dirty="0"/>
              <a:t> </a:t>
            </a:r>
            <a:r>
              <a:rPr lang="en-US" sz="2000" dirty="0" err="1"/>
              <a:t>clară</a:t>
            </a:r>
            <a:r>
              <a:rPr lang="en-US" sz="2000" dirty="0"/>
              <a:t> </a:t>
            </a:r>
            <a:r>
              <a:rPr lang="en-US" sz="2000" dirty="0" err="1"/>
              <a:t>între</a:t>
            </a:r>
            <a:r>
              <a:rPr lang="en-US" sz="2000" dirty="0"/>
              <a:t> </a:t>
            </a:r>
            <a:r>
              <a:rPr lang="en-US" sz="2000" dirty="0" err="1"/>
              <a:t>zonele</a:t>
            </a:r>
            <a:r>
              <a:rPr lang="en-US" sz="2000" dirty="0"/>
              <a:t> de </a:t>
            </a:r>
            <a:r>
              <a:rPr lang="en-US" sz="2000" dirty="0" err="1"/>
              <a:t>măsurare</a:t>
            </a:r>
            <a:r>
              <a:rPr lang="en-US" sz="2000" dirty="0"/>
              <a:t>.</a:t>
            </a:r>
          </a:p>
          <a:p>
            <a:r>
              <a:rPr lang="en-US" sz="2000" dirty="0" err="1"/>
              <a:t>În</a:t>
            </a:r>
            <a:r>
              <a:rPr lang="en-US" sz="2000" dirty="0"/>
              <a:t> </a:t>
            </a:r>
            <a:r>
              <a:rPr lang="en-US" sz="2000" dirty="0" err="1"/>
              <a:t>luna</a:t>
            </a:r>
            <a:r>
              <a:rPr lang="en-US" sz="2000" dirty="0"/>
              <a:t> </a:t>
            </a:r>
            <a:r>
              <a:rPr lang="en-US" sz="2000" b="1" dirty="0" err="1"/>
              <a:t>mai</a:t>
            </a:r>
            <a:r>
              <a:rPr lang="en-US" sz="2000" dirty="0"/>
              <a:t> </a:t>
            </a:r>
            <a:r>
              <a:rPr lang="en-US" sz="2000" dirty="0" err="1"/>
              <a:t>temperaturile</a:t>
            </a:r>
            <a:r>
              <a:rPr lang="en-US" sz="2000" dirty="0"/>
              <a:t> au </a:t>
            </a:r>
            <a:r>
              <a:rPr lang="en-US" sz="2000" dirty="0" err="1"/>
              <a:t>crescut</a:t>
            </a:r>
            <a:r>
              <a:rPr lang="en-US" sz="2000" dirty="0"/>
              <a:t> </a:t>
            </a:r>
            <a:r>
              <a:rPr lang="en-US" sz="2000" dirty="0" err="1"/>
              <a:t>până</a:t>
            </a:r>
            <a:r>
              <a:rPr lang="en-US" sz="2000" dirty="0"/>
              <a:t> la 32.5°C (S2), </a:t>
            </a:r>
            <a:r>
              <a:rPr lang="en-US" sz="2000" dirty="0" err="1"/>
              <a:t>semnalând</a:t>
            </a:r>
            <a:r>
              <a:rPr lang="en-US" sz="2000" dirty="0"/>
              <a:t> o </a:t>
            </a:r>
            <a:r>
              <a:rPr lang="en-US" sz="2000" dirty="0" err="1"/>
              <a:t>atmosferă</a:t>
            </a:r>
            <a:r>
              <a:rPr lang="en-US" sz="2000" dirty="0"/>
              <a:t> constant </a:t>
            </a:r>
            <a:r>
              <a:rPr lang="en-US" sz="2000" dirty="0" err="1"/>
              <a:t>caldă</a:t>
            </a:r>
            <a:r>
              <a:rPr lang="en-US" sz="2000" dirty="0"/>
              <a:t> </a:t>
            </a:r>
            <a:r>
              <a:rPr lang="en-US" sz="2000" dirty="0" err="1"/>
              <a:t>în</a:t>
            </a:r>
            <a:r>
              <a:rPr lang="en-US" sz="2000" dirty="0"/>
              <a:t> </a:t>
            </a:r>
            <a:r>
              <a:rPr lang="en-US" sz="2000" dirty="0" err="1"/>
              <a:t>interior.Valorile</a:t>
            </a:r>
            <a:r>
              <a:rPr lang="en-US" sz="2000" dirty="0"/>
              <a:t> </a:t>
            </a:r>
            <a:r>
              <a:rPr lang="en-US" sz="2000" dirty="0" err="1"/>
              <a:t>ridicate</a:t>
            </a:r>
            <a:r>
              <a:rPr lang="en-US" sz="2000" dirty="0"/>
              <a:t> </a:t>
            </a:r>
            <a:r>
              <a:rPr lang="en-US" sz="2000" dirty="0" err="1"/>
              <a:t>susțin</a:t>
            </a:r>
            <a:r>
              <a:rPr lang="en-US" sz="2000" dirty="0"/>
              <a:t> </a:t>
            </a:r>
            <a:r>
              <a:rPr lang="en-US" sz="2000" dirty="0" err="1"/>
              <a:t>dezvoltarea</a:t>
            </a:r>
            <a:r>
              <a:rPr lang="en-US" sz="2000" dirty="0"/>
              <a:t> </a:t>
            </a:r>
            <a:r>
              <a:rPr lang="en-US" sz="2000" dirty="0" err="1"/>
              <a:t>accelerată</a:t>
            </a:r>
            <a:r>
              <a:rPr lang="en-US" sz="2000" dirty="0"/>
              <a:t> a </a:t>
            </a:r>
            <a:r>
              <a:rPr lang="en-US" sz="2000" dirty="0" err="1"/>
              <a:t>culturilor</a:t>
            </a:r>
            <a:r>
              <a:rPr lang="en-US" sz="2000" dirty="0"/>
              <a:t> de </a:t>
            </a:r>
            <a:r>
              <a:rPr lang="en-US" sz="2000" dirty="0" err="1"/>
              <a:t>vară</a:t>
            </a:r>
            <a:r>
              <a:rPr lang="en-US" sz="2000" dirty="0"/>
              <a:t>, </a:t>
            </a:r>
            <a:r>
              <a:rPr lang="en-US" sz="2000" dirty="0" err="1"/>
              <a:t>dar</a:t>
            </a:r>
            <a:r>
              <a:rPr lang="en-US" sz="2000" dirty="0"/>
              <a:t> pot </a:t>
            </a:r>
            <a:r>
              <a:rPr lang="en-US" sz="2000" dirty="0" err="1"/>
              <a:t>afecta</a:t>
            </a:r>
            <a:r>
              <a:rPr lang="en-US" sz="2000" dirty="0"/>
              <a:t> </a:t>
            </a:r>
            <a:r>
              <a:rPr lang="en-US" sz="2000" dirty="0" err="1"/>
              <a:t>negativ</a:t>
            </a:r>
            <a:r>
              <a:rPr lang="en-US" sz="2000" dirty="0"/>
              <a:t> </a:t>
            </a:r>
            <a:r>
              <a:rPr lang="en-US" sz="2000" dirty="0" err="1"/>
              <a:t>plantele</a:t>
            </a:r>
            <a:r>
              <a:rPr lang="en-US" sz="2000" dirty="0"/>
              <a:t> </a:t>
            </a:r>
            <a:r>
              <a:rPr lang="en-US" sz="2000" dirty="0" err="1"/>
              <a:t>sensibile</a:t>
            </a:r>
            <a:r>
              <a:rPr lang="en-US" sz="2000" dirty="0"/>
              <a:t> la </a:t>
            </a:r>
            <a:r>
              <a:rPr lang="en-US" sz="2000" dirty="0" err="1"/>
              <a:t>căldură</a:t>
            </a:r>
            <a:r>
              <a:rPr lang="en-US" sz="2000" dirty="0"/>
              <a:t>.</a:t>
            </a:r>
          </a:p>
          <a:p>
            <a:r>
              <a:rPr lang="en-US" sz="2000" dirty="0" err="1"/>
              <a:t>Umiditatea</a:t>
            </a:r>
            <a:r>
              <a:rPr lang="en-US" sz="2000" dirty="0"/>
              <a:t> a </a:t>
            </a:r>
            <a:r>
              <a:rPr lang="en-US" sz="2000" dirty="0" err="1"/>
              <a:t>variat</a:t>
            </a:r>
            <a:r>
              <a:rPr lang="en-US" sz="2000" dirty="0"/>
              <a:t> </a:t>
            </a:r>
            <a:r>
              <a:rPr lang="en-US" sz="2000" dirty="0" err="1"/>
              <a:t>între</a:t>
            </a:r>
            <a:r>
              <a:rPr lang="en-US" sz="2000" dirty="0"/>
              <a:t> 49–63%, </a:t>
            </a:r>
            <a:r>
              <a:rPr lang="en-US" sz="2000" dirty="0" err="1"/>
              <a:t>menținând</a:t>
            </a:r>
            <a:r>
              <a:rPr lang="en-US" sz="2000" dirty="0"/>
              <a:t> un </a:t>
            </a:r>
            <a:r>
              <a:rPr lang="en-US" sz="2000" dirty="0" err="1"/>
              <a:t>nivel</a:t>
            </a:r>
            <a:r>
              <a:rPr lang="en-US" sz="2000" dirty="0"/>
              <a:t> </a:t>
            </a:r>
            <a:r>
              <a:rPr lang="en-US" sz="2000" dirty="0" err="1"/>
              <a:t>suficient</a:t>
            </a:r>
            <a:r>
              <a:rPr lang="en-US" sz="2000" dirty="0"/>
              <a:t> </a:t>
            </a:r>
            <a:r>
              <a:rPr lang="en-US" sz="2000" dirty="0" err="1"/>
              <a:t>pentru</a:t>
            </a:r>
            <a:r>
              <a:rPr lang="en-US" sz="2000" dirty="0"/>
              <a:t> </a:t>
            </a:r>
            <a:r>
              <a:rPr lang="en-US" sz="2000" dirty="0" err="1"/>
              <a:t>plantele</a:t>
            </a:r>
            <a:r>
              <a:rPr lang="en-US" sz="2000" dirty="0"/>
              <a:t> </a:t>
            </a:r>
            <a:r>
              <a:rPr lang="en-US" sz="2000" dirty="0" err="1"/>
              <a:t>studiate</a:t>
            </a:r>
            <a:r>
              <a:rPr lang="en-US" sz="2000" dirty="0"/>
              <a:t>. Se </a:t>
            </a:r>
            <a:r>
              <a:rPr lang="en-US" sz="2000" dirty="0" err="1"/>
              <a:t>observă</a:t>
            </a:r>
            <a:r>
              <a:rPr lang="en-US" sz="2000" dirty="0"/>
              <a:t> o </a:t>
            </a:r>
            <a:r>
              <a:rPr lang="en-US" sz="2000" dirty="0" err="1"/>
              <a:t>ușoară</a:t>
            </a:r>
            <a:r>
              <a:rPr lang="en-US" sz="2000" dirty="0"/>
              <a:t> </a:t>
            </a:r>
            <a:r>
              <a:rPr lang="en-US" sz="2000" dirty="0" err="1"/>
              <a:t>scădere</a:t>
            </a:r>
            <a:r>
              <a:rPr lang="en-US" sz="2000" dirty="0"/>
              <a:t> </a:t>
            </a:r>
            <a:r>
              <a:rPr lang="en-US" sz="2000" dirty="0" err="1"/>
              <a:t>lunară</a:t>
            </a:r>
            <a:r>
              <a:rPr lang="en-US" sz="2000" dirty="0"/>
              <a:t> a </a:t>
            </a:r>
            <a:r>
              <a:rPr lang="en-US" sz="2000" dirty="0" err="1"/>
              <a:t>umidității</a:t>
            </a:r>
            <a:r>
              <a:rPr lang="en-US" sz="2000" dirty="0"/>
              <a:t>, </a:t>
            </a:r>
            <a:r>
              <a:rPr lang="en-US" sz="2000" dirty="0" err="1"/>
              <a:t>semn</a:t>
            </a:r>
            <a:r>
              <a:rPr lang="en-US" sz="2000" dirty="0"/>
              <a:t> al </a:t>
            </a:r>
            <a:r>
              <a:rPr lang="en-US" sz="2000" dirty="0" err="1"/>
              <a:t>evaporării</a:t>
            </a:r>
            <a:r>
              <a:rPr lang="en-US" sz="2000" dirty="0"/>
              <a:t> </a:t>
            </a:r>
            <a:r>
              <a:rPr lang="en-US" sz="2000" dirty="0" err="1"/>
              <a:t>mai</a:t>
            </a:r>
            <a:r>
              <a:rPr lang="en-US" sz="2000" dirty="0"/>
              <a:t> intense </a:t>
            </a:r>
            <a:r>
              <a:rPr lang="en-US" sz="2000" dirty="0" err="1"/>
              <a:t>în</a:t>
            </a:r>
            <a:r>
              <a:rPr lang="en-US" sz="2000" dirty="0"/>
              <a:t> </a:t>
            </a:r>
            <a:r>
              <a:rPr lang="en-US" sz="2000" dirty="0" err="1"/>
              <a:t>paralel</a:t>
            </a:r>
            <a:r>
              <a:rPr lang="en-US" sz="2000" dirty="0"/>
              <a:t> cu </a:t>
            </a:r>
            <a:r>
              <a:rPr lang="en-US" sz="2000" dirty="0" err="1"/>
              <a:t>temperaturile</a:t>
            </a:r>
            <a:r>
              <a:rPr lang="en-US" sz="2000" dirty="0"/>
              <a:t> </a:t>
            </a:r>
            <a:r>
              <a:rPr lang="en-US" sz="2000" dirty="0" err="1"/>
              <a:t>în</a:t>
            </a:r>
            <a:r>
              <a:rPr lang="en-US" sz="2000" dirty="0"/>
              <a:t> </a:t>
            </a:r>
            <a:r>
              <a:rPr lang="en-US" sz="2000" dirty="0" err="1"/>
              <a:t>creștere</a:t>
            </a:r>
            <a:r>
              <a:rPr lang="en-US" sz="2000" dirty="0" smtClean="0"/>
              <a:t>:</a:t>
            </a:r>
            <a:endParaRPr lang="en-US" sz="2000" dirty="0"/>
          </a:p>
        </p:txBody>
      </p:sp>
    </p:spTree>
    <p:extLst>
      <p:ext uri="{BB962C8B-B14F-4D97-AF65-F5344CB8AC3E}">
        <p14:creationId xmlns:p14="http://schemas.microsoft.com/office/powerpoint/2010/main" val="19780642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52400"/>
            <a:ext cx="8441788" cy="5940088"/>
          </a:xfrm>
          <a:prstGeom prst="rect">
            <a:avLst/>
          </a:prstGeom>
        </p:spPr>
        <p:txBody>
          <a:bodyPr wrap="square">
            <a:spAutoFit/>
          </a:bodyPr>
          <a:lstStyle/>
          <a:p>
            <a:r>
              <a:rPr lang="en-US" sz="2000" dirty="0" smtClean="0"/>
              <a:t>     </a:t>
            </a:r>
            <a:r>
              <a:rPr lang="en-US" sz="2000" dirty="0" err="1" smtClean="0"/>
              <a:t>Solarul</a:t>
            </a:r>
            <a:r>
              <a:rPr lang="en-US" sz="2000" dirty="0" smtClean="0"/>
              <a:t> </a:t>
            </a:r>
            <a:r>
              <a:rPr lang="en-US" sz="2000" dirty="0"/>
              <a:t>a </a:t>
            </a:r>
            <a:r>
              <a:rPr lang="en-US" sz="2000" dirty="0" err="1"/>
              <a:t>funcționat</a:t>
            </a:r>
            <a:r>
              <a:rPr lang="en-US" sz="2000" dirty="0"/>
              <a:t> </a:t>
            </a:r>
            <a:r>
              <a:rPr lang="en-US" sz="2000" dirty="0" err="1"/>
              <a:t>eficient</a:t>
            </a:r>
            <a:r>
              <a:rPr lang="en-US" sz="2000" dirty="0"/>
              <a:t> </a:t>
            </a:r>
            <a:r>
              <a:rPr lang="en-US" sz="2000" dirty="0" err="1"/>
              <a:t>în</a:t>
            </a:r>
            <a:r>
              <a:rPr lang="en-US" sz="2000" dirty="0"/>
              <a:t> </a:t>
            </a:r>
            <a:r>
              <a:rPr lang="en-US" sz="2000" dirty="0" err="1"/>
              <a:t>mai</a:t>
            </a:r>
            <a:r>
              <a:rPr lang="en-US" sz="2000" dirty="0"/>
              <a:t>, </a:t>
            </a:r>
            <a:r>
              <a:rPr lang="en-US" sz="2000" dirty="0" err="1"/>
              <a:t>oferind</a:t>
            </a:r>
            <a:r>
              <a:rPr lang="en-US" sz="2000" dirty="0"/>
              <a:t> </a:t>
            </a:r>
            <a:r>
              <a:rPr lang="en-US" sz="2000" dirty="0" err="1"/>
              <a:t>condiții</a:t>
            </a:r>
            <a:r>
              <a:rPr lang="en-US" sz="2000" dirty="0"/>
              <a:t> </a:t>
            </a:r>
            <a:r>
              <a:rPr lang="en-US" sz="2000" dirty="0" err="1"/>
              <a:t>climatice</a:t>
            </a:r>
            <a:r>
              <a:rPr lang="en-US" sz="2000" dirty="0"/>
              <a:t> </a:t>
            </a:r>
            <a:r>
              <a:rPr lang="en-US" sz="2000" dirty="0" err="1"/>
              <a:t>echilibrate</a:t>
            </a:r>
            <a:r>
              <a:rPr lang="en-US" sz="2000" dirty="0"/>
              <a:t>, </a:t>
            </a:r>
            <a:r>
              <a:rPr lang="en-US" sz="2000" dirty="0" err="1"/>
              <a:t>dar</a:t>
            </a:r>
            <a:r>
              <a:rPr lang="en-US" sz="2000" dirty="0"/>
              <a:t> </a:t>
            </a:r>
            <a:r>
              <a:rPr lang="en-US" sz="2000" dirty="0" err="1"/>
              <a:t>în</a:t>
            </a:r>
            <a:r>
              <a:rPr lang="en-US" sz="2000" dirty="0"/>
              <a:t> a </a:t>
            </a:r>
            <a:r>
              <a:rPr lang="en-US" sz="2000" dirty="0" err="1"/>
              <a:t>doua</a:t>
            </a:r>
            <a:r>
              <a:rPr lang="en-US" sz="2000" dirty="0"/>
              <a:t> </a:t>
            </a:r>
            <a:r>
              <a:rPr lang="en-US" sz="2000" dirty="0" err="1"/>
              <a:t>jumătate</a:t>
            </a:r>
            <a:r>
              <a:rPr lang="en-US" sz="2000" dirty="0"/>
              <a:t> a </a:t>
            </a:r>
            <a:r>
              <a:rPr lang="en-US" sz="2000" dirty="0" err="1"/>
              <a:t>lunii</a:t>
            </a:r>
            <a:r>
              <a:rPr lang="en-US" sz="2000" dirty="0"/>
              <a:t> s-a </a:t>
            </a:r>
            <a:r>
              <a:rPr lang="en-US" sz="2000" dirty="0" err="1"/>
              <a:t>impus</a:t>
            </a:r>
            <a:r>
              <a:rPr lang="en-US" sz="2000" dirty="0"/>
              <a:t> </a:t>
            </a:r>
            <a:r>
              <a:rPr lang="en-US" sz="2000" dirty="0" err="1"/>
              <a:t>supravegherea</a:t>
            </a:r>
            <a:r>
              <a:rPr lang="en-US" sz="2000" dirty="0"/>
              <a:t> </a:t>
            </a:r>
            <a:r>
              <a:rPr lang="en-US" sz="2000" dirty="0" err="1"/>
              <a:t>atentă</a:t>
            </a:r>
            <a:r>
              <a:rPr lang="en-US" sz="2000" dirty="0"/>
              <a:t> a </a:t>
            </a:r>
            <a:r>
              <a:rPr lang="en-US" sz="2000" dirty="0" err="1"/>
              <a:t>parametrilor</a:t>
            </a:r>
            <a:r>
              <a:rPr lang="en-US" sz="2000" dirty="0"/>
              <a:t>.</a:t>
            </a:r>
          </a:p>
          <a:p>
            <a:r>
              <a:rPr lang="en-US" sz="2000" b="1" dirty="0" err="1"/>
              <a:t>Iunie</a:t>
            </a:r>
            <a:r>
              <a:rPr lang="en-US" sz="2000" b="1" dirty="0"/>
              <a:t> </a:t>
            </a:r>
            <a:r>
              <a:rPr lang="en-US" sz="2000" dirty="0"/>
              <a:t>a </a:t>
            </a:r>
            <a:r>
              <a:rPr lang="en-US" sz="2000" dirty="0" err="1"/>
              <a:t>fost</a:t>
            </a:r>
            <a:r>
              <a:rPr lang="en-US" sz="2000" dirty="0"/>
              <a:t> </a:t>
            </a:r>
            <a:r>
              <a:rPr lang="en-US" sz="2000" dirty="0" err="1"/>
              <a:t>luna</a:t>
            </a:r>
            <a:r>
              <a:rPr lang="en-US" sz="2000" dirty="0"/>
              <a:t> cu </a:t>
            </a:r>
            <a:r>
              <a:rPr lang="en-US" sz="2000" dirty="0" err="1"/>
              <a:t>cele</a:t>
            </a:r>
            <a:r>
              <a:rPr lang="en-US" sz="2000" dirty="0"/>
              <a:t> </a:t>
            </a:r>
            <a:r>
              <a:rPr lang="en-US" sz="2000" dirty="0" err="1"/>
              <a:t>mai</a:t>
            </a:r>
            <a:r>
              <a:rPr lang="en-US" sz="2000" dirty="0"/>
              <a:t> </a:t>
            </a:r>
            <a:r>
              <a:rPr lang="en-US" sz="2000" dirty="0" err="1"/>
              <a:t>ridicate</a:t>
            </a:r>
            <a:r>
              <a:rPr lang="en-US" sz="2000" dirty="0"/>
              <a:t> </a:t>
            </a:r>
            <a:r>
              <a:rPr lang="en-US" sz="2000" dirty="0" err="1"/>
              <a:t>temperaturi</a:t>
            </a:r>
            <a:r>
              <a:rPr lang="en-US" sz="2000" dirty="0"/>
              <a:t>: 38.0°C (S2) </a:t>
            </a:r>
            <a:r>
              <a:rPr lang="en-US" sz="2000" dirty="0" err="1"/>
              <a:t>și</a:t>
            </a:r>
            <a:r>
              <a:rPr lang="en-US" sz="2000" dirty="0"/>
              <a:t> </a:t>
            </a:r>
            <a:r>
              <a:rPr lang="en-US" sz="2000" dirty="0" err="1"/>
              <a:t>valori</a:t>
            </a:r>
            <a:r>
              <a:rPr lang="en-US" sz="2000" dirty="0"/>
              <a:t> </a:t>
            </a:r>
            <a:r>
              <a:rPr lang="en-US" sz="2000" dirty="0" err="1"/>
              <a:t>medii</a:t>
            </a:r>
            <a:r>
              <a:rPr lang="en-US" sz="2000" dirty="0"/>
              <a:t> </a:t>
            </a:r>
            <a:r>
              <a:rPr lang="en-US" sz="2000" dirty="0" err="1"/>
              <a:t>peste</a:t>
            </a:r>
            <a:r>
              <a:rPr lang="en-US" sz="2000" dirty="0"/>
              <a:t> 34°C </a:t>
            </a:r>
            <a:r>
              <a:rPr lang="en-US" sz="2000" dirty="0" err="1"/>
              <a:t>în</a:t>
            </a:r>
            <a:r>
              <a:rPr lang="en-US" sz="2000" dirty="0"/>
              <a:t> </a:t>
            </a:r>
            <a:r>
              <a:rPr lang="en-US" sz="2000" dirty="0" err="1"/>
              <a:t>toate</a:t>
            </a:r>
            <a:r>
              <a:rPr lang="en-US" sz="2000" dirty="0"/>
              <a:t> </a:t>
            </a:r>
            <a:r>
              <a:rPr lang="en-US" sz="2000" dirty="0" err="1"/>
              <a:t>punctele</a:t>
            </a:r>
            <a:r>
              <a:rPr lang="en-US" sz="2000" dirty="0"/>
              <a:t>. </a:t>
            </a:r>
            <a:r>
              <a:rPr lang="en-US" sz="2000" dirty="0" err="1"/>
              <a:t>Asemenea</a:t>
            </a:r>
            <a:r>
              <a:rPr lang="en-US" sz="2000" dirty="0"/>
              <a:t> </a:t>
            </a:r>
            <a:r>
              <a:rPr lang="en-US" sz="2000" dirty="0" err="1"/>
              <a:t>celorlate</a:t>
            </a:r>
            <a:r>
              <a:rPr lang="en-US" sz="2000" dirty="0"/>
              <a:t> </a:t>
            </a:r>
            <a:r>
              <a:rPr lang="en-US" sz="2000" dirty="0" err="1"/>
              <a:t>spații</a:t>
            </a:r>
            <a:r>
              <a:rPr lang="en-US" sz="2000" dirty="0"/>
              <a:t>, </a:t>
            </a:r>
            <a:r>
              <a:rPr lang="en-US" sz="2000" dirty="0" err="1"/>
              <a:t>zona</a:t>
            </a:r>
            <a:r>
              <a:rPr lang="en-US" sz="2000" dirty="0"/>
              <a:t> </a:t>
            </a:r>
            <a:r>
              <a:rPr lang="en-US" sz="2000" dirty="0" err="1"/>
              <a:t>centrală</a:t>
            </a:r>
            <a:r>
              <a:rPr lang="en-US" sz="2000" dirty="0"/>
              <a:t> (S2) a </a:t>
            </a:r>
            <a:r>
              <a:rPr lang="en-US" sz="2000" dirty="0" err="1"/>
              <a:t>înregistrat</a:t>
            </a:r>
            <a:r>
              <a:rPr lang="en-US" sz="2000" dirty="0"/>
              <a:t> </a:t>
            </a:r>
            <a:r>
              <a:rPr lang="en-US" sz="2000" dirty="0" err="1"/>
              <a:t>cele</a:t>
            </a:r>
            <a:r>
              <a:rPr lang="en-US" sz="2000" dirty="0"/>
              <a:t> </a:t>
            </a:r>
            <a:r>
              <a:rPr lang="en-US" sz="2000" dirty="0" err="1"/>
              <a:t>mai</a:t>
            </a:r>
            <a:r>
              <a:rPr lang="en-US" sz="2000" dirty="0"/>
              <a:t> </a:t>
            </a:r>
            <a:r>
              <a:rPr lang="en-US" sz="2000" dirty="0" err="1"/>
              <a:t>mari</a:t>
            </a:r>
            <a:r>
              <a:rPr lang="en-US" sz="2000" dirty="0"/>
              <a:t> </a:t>
            </a:r>
            <a:r>
              <a:rPr lang="en-US" sz="2000" dirty="0" err="1"/>
              <a:t>variații</a:t>
            </a:r>
            <a:r>
              <a:rPr lang="en-US" sz="2000" dirty="0"/>
              <a:t>, </a:t>
            </a:r>
            <a:r>
              <a:rPr lang="en-US" sz="2000" dirty="0" err="1"/>
              <a:t>riscând</a:t>
            </a:r>
            <a:r>
              <a:rPr lang="en-US" sz="2000" dirty="0"/>
              <a:t> </a:t>
            </a:r>
            <a:r>
              <a:rPr lang="en-US" sz="2000" dirty="0" err="1"/>
              <a:t>supraîncălzirea</a:t>
            </a:r>
            <a:r>
              <a:rPr lang="en-US" sz="2000" dirty="0"/>
              <a:t> </a:t>
            </a:r>
            <a:r>
              <a:rPr lang="en-US" sz="2000" dirty="0" err="1"/>
              <a:t>culturilor</a:t>
            </a:r>
            <a:r>
              <a:rPr lang="en-US" sz="2000" dirty="0"/>
              <a:t>.</a:t>
            </a:r>
          </a:p>
          <a:p>
            <a:r>
              <a:rPr lang="en-US" sz="2000" dirty="0" smtClean="0"/>
              <a:t>      </a:t>
            </a:r>
            <a:r>
              <a:rPr lang="en-US" sz="2000" dirty="0" err="1" smtClean="0"/>
              <a:t>Nivelul</a:t>
            </a:r>
            <a:r>
              <a:rPr lang="en-US" sz="2000" dirty="0" smtClean="0"/>
              <a:t> </a:t>
            </a:r>
            <a:r>
              <a:rPr lang="en-US" sz="2000" dirty="0" err="1"/>
              <a:t>umidității</a:t>
            </a:r>
            <a:r>
              <a:rPr lang="en-US" sz="2000" dirty="0"/>
              <a:t> a </a:t>
            </a:r>
            <a:r>
              <a:rPr lang="en-US" sz="2000" dirty="0" err="1"/>
              <a:t>scăzut</a:t>
            </a:r>
            <a:r>
              <a:rPr lang="en-US" sz="2000" dirty="0"/>
              <a:t> la 40–45%, </a:t>
            </a:r>
            <a:r>
              <a:rPr lang="en-US" sz="2000" dirty="0" err="1"/>
              <a:t>fiind</a:t>
            </a:r>
            <a:r>
              <a:rPr lang="en-US" sz="2000" dirty="0"/>
              <a:t> </a:t>
            </a:r>
            <a:r>
              <a:rPr lang="en-US" sz="2000" dirty="0" err="1"/>
              <a:t>în</a:t>
            </a:r>
            <a:r>
              <a:rPr lang="en-US" sz="2000" dirty="0"/>
              <a:t> </a:t>
            </a:r>
            <a:r>
              <a:rPr lang="en-US" sz="2000" dirty="0" err="1"/>
              <a:t>zona</a:t>
            </a:r>
            <a:r>
              <a:rPr lang="en-US" sz="2000" dirty="0"/>
              <a:t> </a:t>
            </a:r>
            <a:r>
              <a:rPr lang="en-US" sz="2000" dirty="0" err="1"/>
              <a:t>critică</a:t>
            </a:r>
            <a:r>
              <a:rPr lang="en-US" sz="2000" dirty="0"/>
              <a:t> </a:t>
            </a:r>
            <a:r>
              <a:rPr lang="en-US" sz="2000" dirty="0" err="1"/>
              <a:t>pentru</a:t>
            </a:r>
            <a:r>
              <a:rPr lang="en-US" sz="2000" dirty="0"/>
              <a:t> </a:t>
            </a:r>
            <a:r>
              <a:rPr lang="en-US" sz="2000" dirty="0" err="1"/>
              <a:t>multe</a:t>
            </a:r>
            <a:r>
              <a:rPr lang="en-US" sz="2000" dirty="0"/>
              <a:t> </a:t>
            </a:r>
            <a:r>
              <a:rPr lang="en-US" sz="2000" dirty="0" err="1"/>
              <a:t>specii</a:t>
            </a:r>
            <a:r>
              <a:rPr lang="en-US" sz="2000" dirty="0"/>
              <a:t> </a:t>
            </a:r>
            <a:r>
              <a:rPr lang="en-US" sz="2000" dirty="0" err="1"/>
              <a:t>horticole</a:t>
            </a:r>
            <a:r>
              <a:rPr lang="en-US" sz="2000" dirty="0"/>
              <a:t>. Se </a:t>
            </a:r>
            <a:r>
              <a:rPr lang="en-US" sz="2000" dirty="0" err="1"/>
              <a:t>impune</a:t>
            </a:r>
            <a:r>
              <a:rPr lang="en-US" sz="2000" dirty="0"/>
              <a:t> </a:t>
            </a:r>
            <a:r>
              <a:rPr lang="en-US" sz="2000" dirty="0" err="1"/>
              <a:t>corelarea</a:t>
            </a:r>
            <a:r>
              <a:rPr lang="en-US" sz="2000" dirty="0"/>
              <a:t> </a:t>
            </a:r>
            <a:r>
              <a:rPr lang="en-US" sz="2000" dirty="0" err="1"/>
              <a:t>regimului</a:t>
            </a:r>
            <a:r>
              <a:rPr lang="en-US" sz="2000" dirty="0"/>
              <a:t> de </a:t>
            </a:r>
            <a:r>
              <a:rPr lang="en-US" sz="2000" dirty="0" err="1"/>
              <a:t>irigare</a:t>
            </a:r>
            <a:r>
              <a:rPr lang="en-US" sz="2000" dirty="0"/>
              <a:t> cu </a:t>
            </a:r>
            <a:r>
              <a:rPr lang="en-US" sz="2000" dirty="0" err="1"/>
              <a:t>valorile</a:t>
            </a:r>
            <a:r>
              <a:rPr lang="en-US" sz="2000" dirty="0"/>
              <a:t> </a:t>
            </a:r>
            <a:r>
              <a:rPr lang="en-US" sz="2000" dirty="0" err="1"/>
              <a:t>reale</a:t>
            </a:r>
            <a:r>
              <a:rPr lang="en-US" sz="2000" dirty="0"/>
              <a:t> din </a:t>
            </a:r>
            <a:r>
              <a:rPr lang="en-US" sz="2000" dirty="0" err="1"/>
              <a:t>teren</a:t>
            </a:r>
            <a:r>
              <a:rPr lang="en-US" sz="2000" dirty="0"/>
              <a:t> </a:t>
            </a:r>
            <a:r>
              <a:rPr lang="en-US" sz="2000" dirty="0" err="1"/>
              <a:t>pentru</a:t>
            </a:r>
            <a:r>
              <a:rPr lang="en-US" sz="2000" dirty="0"/>
              <a:t> </a:t>
            </a:r>
            <a:r>
              <a:rPr lang="en-US" sz="2000" dirty="0" err="1"/>
              <a:t>evitarea</a:t>
            </a:r>
            <a:r>
              <a:rPr lang="en-US" sz="2000" dirty="0"/>
              <a:t> </a:t>
            </a:r>
            <a:r>
              <a:rPr lang="en-US" sz="2000" dirty="0" err="1"/>
              <a:t>stresului</a:t>
            </a:r>
            <a:r>
              <a:rPr lang="en-US" sz="2000" dirty="0"/>
              <a:t> </a:t>
            </a:r>
            <a:r>
              <a:rPr lang="en-US" sz="2000" dirty="0" err="1"/>
              <a:t>hidric.Iunie</a:t>
            </a:r>
            <a:r>
              <a:rPr lang="en-US" sz="2000" dirty="0"/>
              <a:t> </a:t>
            </a:r>
            <a:r>
              <a:rPr lang="en-US" sz="2000" dirty="0" err="1"/>
              <a:t>este</a:t>
            </a:r>
            <a:r>
              <a:rPr lang="en-US" sz="2000" dirty="0"/>
              <a:t> </a:t>
            </a:r>
            <a:r>
              <a:rPr lang="en-US" sz="2000" dirty="0" err="1"/>
              <a:t>luna</a:t>
            </a:r>
            <a:r>
              <a:rPr lang="en-US" sz="2000" dirty="0"/>
              <a:t> </a:t>
            </a:r>
            <a:r>
              <a:rPr lang="en-US" sz="2000" dirty="0" err="1"/>
              <a:t>cea</a:t>
            </a:r>
            <a:r>
              <a:rPr lang="en-US" sz="2000" dirty="0"/>
              <a:t> </a:t>
            </a:r>
            <a:r>
              <a:rPr lang="en-US" sz="2000" dirty="0" err="1"/>
              <a:t>mai</a:t>
            </a:r>
            <a:r>
              <a:rPr lang="en-US" sz="2000" dirty="0"/>
              <a:t> </a:t>
            </a:r>
            <a:r>
              <a:rPr lang="en-US" sz="2000" dirty="0" err="1"/>
              <a:t>stresantă</a:t>
            </a:r>
            <a:r>
              <a:rPr lang="en-US" sz="2000" dirty="0"/>
              <a:t> din </a:t>
            </a:r>
            <a:r>
              <a:rPr lang="en-US" sz="2000" dirty="0" err="1"/>
              <a:t>punct</a:t>
            </a:r>
            <a:r>
              <a:rPr lang="en-US" sz="2000" dirty="0"/>
              <a:t> de </a:t>
            </a:r>
            <a:r>
              <a:rPr lang="en-US" sz="2000" dirty="0" err="1"/>
              <a:t>vedere</a:t>
            </a:r>
            <a:r>
              <a:rPr lang="en-US" sz="2000" dirty="0"/>
              <a:t> climatic, cu </a:t>
            </a:r>
            <a:r>
              <a:rPr lang="en-US" sz="2000" dirty="0" err="1"/>
              <a:t>riscuri</a:t>
            </a:r>
            <a:r>
              <a:rPr lang="en-US" sz="2000" dirty="0"/>
              <a:t> </a:t>
            </a:r>
            <a:r>
              <a:rPr lang="en-US" sz="2000" dirty="0" err="1"/>
              <a:t>clare</a:t>
            </a:r>
            <a:r>
              <a:rPr lang="en-US" sz="2000" dirty="0"/>
              <a:t> de </a:t>
            </a:r>
            <a:r>
              <a:rPr lang="en-US" sz="2000" dirty="0" err="1"/>
              <a:t>supraîncălzire</a:t>
            </a:r>
            <a:r>
              <a:rPr lang="en-US" sz="2000" dirty="0"/>
              <a:t> </a:t>
            </a:r>
            <a:r>
              <a:rPr lang="en-US" sz="2000" dirty="0" err="1"/>
              <a:t>și</a:t>
            </a:r>
            <a:r>
              <a:rPr lang="en-US" sz="2000" dirty="0"/>
              <a:t> </a:t>
            </a:r>
            <a:r>
              <a:rPr lang="en-US" sz="2000" dirty="0" err="1"/>
              <a:t>uscare</a:t>
            </a:r>
            <a:r>
              <a:rPr lang="en-US" sz="2000" dirty="0"/>
              <a:t> a </a:t>
            </a:r>
            <a:r>
              <a:rPr lang="en-US" sz="2000" dirty="0" err="1"/>
              <a:t>aerului</a:t>
            </a:r>
            <a:r>
              <a:rPr lang="en-US" sz="2000" dirty="0"/>
              <a:t>. </a:t>
            </a:r>
            <a:r>
              <a:rPr lang="en-US" sz="2000" dirty="0" err="1"/>
              <a:t>Intervențiile</a:t>
            </a:r>
            <a:r>
              <a:rPr lang="en-US" sz="2000" dirty="0"/>
              <a:t> active </a:t>
            </a:r>
            <a:r>
              <a:rPr lang="en-US" sz="2000" dirty="0" err="1"/>
              <a:t>devin</a:t>
            </a:r>
            <a:r>
              <a:rPr lang="en-US" sz="2000" dirty="0"/>
              <a:t> </a:t>
            </a:r>
            <a:r>
              <a:rPr lang="en-US" sz="2000" dirty="0" err="1"/>
              <a:t>obligatorii</a:t>
            </a:r>
            <a:r>
              <a:rPr lang="en-US" sz="2000" dirty="0"/>
              <a:t>.</a:t>
            </a:r>
          </a:p>
          <a:p>
            <a:endParaRPr lang="en-US" sz="2000" dirty="0" smtClean="0"/>
          </a:p>
          <a:p>
            <a:r>
              <a:rPr lang="en-US" sz="2000" dirty="0" smtClean="0"/>
              <a:t>Din </a:t>
            </a:r>
            <a:r>
              <a:rPr lang="en-US" sz="2000" dirty="0" err="1"/>
              <a:t>datele</a:t>
            </a:r>
            <a:r>
              <a:rPr lang="en-US" sz="2000" dirty="0"/>
              <a:t> </a:t>
            </a:r>
            <a:r>
              <a:rPr lang="en-US" sz="2000" dirty="0" err="1"/>
              <a:t>obținute</a:t>
            </a:r>
            <a:r>
              <a:rPr lang="en-US" sz="2000" dirty="0"/>
              <a:t> </a:t>
            </a:r>
            <a:r>
              <a:rPr lang="en-US" sz="2000" dirty="0" err="1"/>
              <a:t>în</a:t>
            </a:r>
            <a:r>
              <a:rPr lang="en-US" sz="2000" dirty="0"/>
              <a:t> </a:t>
            </a:r>
            <a:r>
              <a:rPr lang="en-US" sz="2000" dirty="0" err="1"/>
              <a:t>solarul</a:t>
            </a:r>
            <a:r>
              <a:rPr lang="en-US" sz="2000" dirty="0"/>
              <a:t> </a:t>
            </a:r>
            <a:r>
              <a:rPr lang="en-US" sz="2000" dirty="0" err="1"/>
              <a:t>NaanDanJain</a:t>
            </a:r>
            <a:r>
              <a:rPr lang="en-US" sz="2000" dirty="0"/>
              <a:t> </a:t>
            </a:r>
            <a:r>
              <a:rPr lang="en-US" sz="2000" dirty="0" err="1"/>
              <a:t>reies</a:t>
            </a:r>
            <a:r>
              <a:rPr lang="en-US" sz="2000" dirty="0"/>
              <a:t> </a:t>
            </a:r>
            <a:r>
              <a:rPr lang="en-US" sz="2000" dirty="0" err="1"/>
              <a:t>următoarele</a:t>
            </a:r>
            <a:r>
              <a:rPr lang="en-US" sz="2000" dirty="0"/>
              <a:t> </a:t>
            </a:r>
            <a:r>
              <a:rPr lang="en-US" sz="2000" dirty="0" err="1"/>
              <a:t>concluzii</a:t>
            </a:r>
            <a:r>
              <a:rPr lang="en-US" sz="2000" dirty="0"/>
              <a:t> </a:t>
            </a:r>
            <a:r>
              <a:rPr lang="en-US" sz="2000" dirty="0" smtClean="0"/>
              <a:t>:</a:t>
            </a:r>
          </a:p>
          <a:p>
            <a:endParaRPr lang="en-US" sz="2000" dirty="0"/>
          </a:p>
          <a:p>
            <a:pPr lvl="0"/>
            <a:r>
              <a:rPr lang="en-US" sz="2000" dirty="0" err="1"/>
              <a:t>Microclimatul</a:t>
            </a:r>
            <a:r>
              <a:rPr lang="en-US" sz="2000" dirty="0"/>
              <a:t> intern a </a:t>
            </a:r>
            <a:r>
              <a:rPr lang="en-US" sz="2000" dirty="0" err="1"/>
              <a:t>fost</a:t>
            </a:r>
            <a:r>
              <a:rPr lang="en-US" sz="2000" dirty="0"/>
              <a:t> </a:t>
            </a:r>
            <a:r>
              <a:rPr lang="en-US" sz="2000" dirty="0" err="1"/>
              <a:t>mai</a:t>
            </a:r>
            <a:r>
              <a:rPr lang="en-US" sz="2000" dirty="0"/>
              <a:t> </a:t>
            </a:r>
            <a:r>
              <a:rPr lang="en-US" sz="2000" dirty="0" err="1"/>
              <a:t>stabil</a:t>
            </a:r>
            <a:r>
              <a:rPr lang="en-US" sz="2000" dirty="0"/>
              <a:t> </a:t>
            </a:r>
            <a:r>
              <a:rPr lang="en-US" sz="2000" dirty="0" err="1"/>
              <a:t>decât</a:t>
            </a:r>
            <a:r>
              <a:rPr lang="en-US" sz="2000" dirty="0"/>
              <a:t> </a:t>
            </a:r>
            <a:r>
              <a:rPr lang="en-US" sz="2000" dirty="0" err="1"/>
              <a:t>în</a:t>
            </a:r>
            <a:r>
              <a:rPr lang="en-US" sz="2000" dirty="0"/>
              <a:t> </a:t>
            </a:r>
            <a:r>
              <a:rPr lang="en-US" sz="2000" dirty="0" err="1"/>
              <a:t>solarul</a:t>
            </a:r>
            <a:r>
              <a:rPr lang="en-US" sz="2000" dirty="0"/>
              <a:t> industrial, </a:t>
            </a:r>
            <a:r>
              <a:rPr lang="en-US" sz="2000" dirty="0" err="1"/>
              <a:t>dar</a:t>
            </a:r>
            <a:r>
              <a:rPr lang="en-US" sz="2000" dirty="0"/>
              <a:t> similar cu sera.</a:t>
            </a:r>
          </a:p>
          <a:p>
            <a:pPr lvl="0"/>
            <a:r>
              <a:rPr lang="en-US" sz="2000" dirty="0" err="1"/>
              <a:t>Senzorul</a:t>
            </a:r>
            <a:r>
              <a:rPr lang="en-US" sz="2000" dirty="0"/>
              <a:t> S2 a </a:t>
            </a:r>
            <a:r>
              <a:rPr lang="en-US" sz="2000" dirty="0" err="1"/>
              <a:t>fost</a:t>
            </a:r>
            <a:r>
              <a:rPr lang="en-US" sz="2000" dirty="0"/>
              <a:t> un indicator constant al </a:t>
            </a:r>
            <a:r>
              <a:rPr lang="en-US" sz="2000" dirty="0" err="1"/>
              <a:t>zonei</a:t>
            </a:r>
            <a:r>
              <a:rPr lang="en-US" sz="2000" dirty="0"/>
              <a:t> </a:t>
            </a:r>
            <a:r>
              <a:rPr lang="en-US" sz="2000" dirty="0" err="1"/>
              <a:t>cele</a:t>
            </a:r>
            <a:r>
              <a:rPr lang="en-US" sz="2000" dirty="0"/>
              <a:t> </a:t>
            </a:r>
            <a:r>
              <a:rPr lang="en-US" sz="2000" dirty="0" err="1"/>
              <a:t>mai</a:t>
            </a:r>
            <a:r>
              <a:rPr lang="en-US" sz="2000" dirty="0"/>
              <a:t> </a:t>
            </a:r>
            <a:r>
              <a:rPr lang="en-US" sz="2000" dirty="0" err="1"/>
              <a:t>expuse</a:t>
            </a:r>
            <a:r>
              <a:rPr lang="en-US" sz="2000" dirty="0"/>
              <a:t> la </a:t>
            </a:r>
            <a:r>
              <a:rPr lang="en-US" sz="2000" dirty="0" err="1"/>
              <a:t>acumularea</a:t>
            </a:r>
            <a:r>
              <a:rPr lang="en-US" sz="2000" dirty="0"/>
              <a:t> de </a:t>
            </a:r>
            <a:r>
              <a:rPr lang="en-US" sz="2000" dirty="0" err="1"/>
              <a:t>căldură</a:t>
            </a:r>
            <a:r>
              <a:rPr lang="en-US" sz="2000" dirty="0"/>
              <a:t>.</a:t>
            </a:r>
          </a:p>
          <a:p>
            <a:pPr lvl="0"/>
            <a:r>
              <a:rPr lang="en-US" sz="2000" dirty="0" err="1"/>
              <a:t>Valorile</a:t>
            </a:r>
            <a:r>
              <a:rPr lang="en-US" sz="2000" dirty="0"/>
              <a:t> </a:t>
            </a:r>
            <a:r>
              <a:rPr lang="en-US" sz="2000" dirty="0" err="1"/>
              <a:t>climatice</a:t>
            </a:r>
            <a:r>
              <a:rPr lang="en-US" sz="2000" dirty="0"/>
              <a:t> </a:t>
            </a:r>
            <a:r>
              <a:rPr lang="en-US" sz="2000" dirty="0" err="1"/>
              <a:t>în</a:t>
            </a:r>
            <a:r>
              <a:rPr lang="en-US" sz="2000" dirty="0"/>
              <a:t> </a:t>
            </a:r>
            <a:r>
              <a:rPr lang="en-US" sz="2000" dirty="0" err="1"/>
              <a:t>luna</a:t>
            </a:r>
            <a:r>
              <a:rPr lang="en-US" sz="2000" dirty="0"/>
              <a:t> </a:t>
            </a:r>
            <a:r>
              <a:rPr lang="en-US" sz="2000" dirty="0" err="1"/>
              <a:t>iunie</a:t>
            </a:r>
            <a:r>
              <a:rPr lang="en-US" sz="2000" dirty="0"/>
              <a:t> </a:t>
            </a:r>
            <a:r>
              <a:rPr lang="en-US" sz="2000" dirty="0" err="1"/>
              <a:t>impun</a:t>
            </a:r>
            <a:r>
              <a:rPr lang="en-US" sz="2000" dirty="0"/>
              <a:t> </a:t>
            </a:r>
            <a:r>
              <a:rPr lang="en-US" sz="2000" dirty="0" err="1"/>
              <a:t>adaptări</a:t>
            </a:r>
            <a:r>
              <a:rPr lang="en-US" sz="2000" dirty="0"/>
              <a:t> </a:t>
            </a:r>
            <a:r>
              <a:rPr lang="en-US" sz="2000" dirty="0" err="1"/>
              <a:t>tehnologice</a:t>
            </a:r>
            <a:r>
              <a:rPr lang="en-US" sz="2000" dirty="0"/>
              <a:t> </a:t>
            </a:r>
            <a:r>
              <a:rPr lang="en-US" sz="2000" dirty="0" err="1"/>
              <a:t>pentru</a:t>
            </a:r>
            <a:r>
              <a:rPr lang="en-US" sz="2000" dirty="0"/>
              <a:t> a </a:t>
            </a:r>
            <a:r>
              <a:rPr lang="en-US" sz="2000" dirty="0" err="1"/>
              <a:t>menține</a:t>
            </a:r>
            <a:r>
              <a:rPr lang="en-US" sz="2000" dirty="0"/>
              <a:t> </a:t>
            </a:r>
            <a:r>
              <a:rPr lang="en-US" sz="2000" dirty="0" err="1"/>
              <a:t>condiții</a:t>
            </a:r>
            <a:r>
              <a:rPr lang="en-US" sz="2000" dirty="0"/>
              <a:t> </a:t>
            </a:r>
            <a:r>
              <a:rPr lang="en-US" sz="2000" dirty="0" err="1"/>
              <a:t>optime</a:t>
            </a:r>
            <a:r>
              <a:rPr lang="en-US" sz="2000" dirty="0"/>
              <a:t> (</a:t>
            </a:r>
            <a:r>
              <a:rPr lang="en-US" sz="2000" dirty="0" err="1"/>
              <a:t>umbrare</a:t>
            </a:r>
            <a:r>
              <a:rPr lang="en-US" sz="2000" dirty="0"/>
              <a:t>, </a:t>
            </a:r>
            <a:r>
              <a:rPr lang="en-US" sz="2000" dirty="0" err="1"/>
              <a:t>răcire</a:t>
            </a:r>
            <a:r>
              <a:rPr lang="en-US" sz="2000" dirty="0"/>
              <a:t>, control </a:t>
            </a:r>
            <a:r>
              <a:rPr lang="en-US" sz="2000" dirty="0" err="1"/>
              <a:t>umiditate</a:t>
            </a:r>
            <a:r>
              <a:rPr lang="en-US" sz="2000" dirty="0"/>
              <a:t>).</a:t>
            </a:r>
            <a:endParaRPr lang="en-US" sz="2000" dirty="0"/>
          </a:p>
        </p:txBody>
      </p:sp>
    </p:spTree>
    <p:extLst>
      <p:ext uri="{BB962C8B-B14F-4D97-AF65-F5344CB8AC3E}">
        <p14:creationId xmlns:p14="http://schemas.microsoft.com/office/powerpoint/2010/main" val="21694737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582" y="0"/>
            <a:ext cx="9067800" cy="646331"/>
          </a:xfrm>
          <a:prstGeom prst="rect">
            <a:avLst/>
          </a:prstGeom>
        </p:spPr>
        <p:txBody>
          <a:bodyPr wrap="square">
            <a:spAutoFit/>
          </a:bodyPr>
          <a:lstStyle/>
          <a:p>
            <a:pPr algn="ctr"/>
            <a:r>
              <a:rPr lang="en-US" dirty="0"/>
              <a:t> </a:t>
            </a:r>
            <a:r>
              <a:rPr lang="ro-RO" b="1" dirty="0"/>
              <a:t>Monitorizarea datelor climatice in cele 3 tipuri de spatii protejate: Solar tip Israel, solar tip tunel Vidra și seră ICDLF Vidra </a:t>
            </a:r>
            <a:endParaRPr lang="en-US" b="1" dirty="0"/>
          </a:p>
        </p:txBody>
      </p:sp>
      <p:sp>
        <p:nvSpPr>
          <p:cNvPr id="3" name="Rectangle 2"/>
          <p:cNvSpPr/>
          <p:nvPr/>
        </p:nvSpPr>
        <p:spPr>
          <a:xfrm>
            <a:off x="89096" y="1447800"/>
            <a:ext cx="4654800" cy="369332"/>
          </a:xfrm>
          <a:prstGeom prst="rect">
            <a:avLst/>
          </a:prstGeom>
        </p:spPr>
        <p:txBody>
          <a:bodyPr wrap="none">
            <a:spAutoFit/>
          </a:bodyPr>
          <a:lstStyle/>
          <a:p>
            <a:r>
              <a:rPr lang="ro-RO" dirty="0"/>
              <a:t>Tabel 11.  Date climatice Solar tip Israel APRILIE </a:t>
            </a:r>
            <a:endParaRPr lang="en-US" dirty="0"/>
          </a:p>
        </p:txBody>
      </p:sp>
      <p:pic>
        <p:nvPicPr>
          <p:cNvPr id="12289"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782" y="2148982"/>
            <a:ext cx="8915400" cy="3482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67749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342" y="228600"/>
            <a:ext cx="4234814" cy="369332"/>
          </a:xfrm>
          <a:prstGeom prst="rect">
            <a:avLst/>
          </a:prstGeom>
        </p:spPr>
        <p:txBody>
          <a:bodyPr wrap="none">
            <a:spAutoFit/>
          </a:bodyPr>
          <a:lstStyle/>
          <a:p>
            <a:r>
              <a:rPr lang="ro-RO" dirty="0"/>
              <a:t>Tabel 12. Date climatice Solar tip Israel MAI</a:t>
            </a:r>
            <a:endParaRPr lang="en-US" dirty="0"/>
          </a:p>
        </p:txBody>
      </p:sp>
      <p:pic>
        <p:nvPicPr>
          <p:cNvPr id="13313"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8175" y="762000"/>
            <a:ext cx="8043189"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55586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3479" y="621268"/>
            <a:ext cx="4476867" cy="369332"/>
          </a:xfrm>
          <a:prstGeom prst="rect">
            <a:avLst/>
          </a:prstGeom>
        </p:spPr>
        <p:txBody>
          <a:bodyPr wrap="none">
            <a:spAutoFit/>
          </a:bodyPr>
          <a:lstStyle/>
          <a:p>
            <a:r>
              <a:rPr lang="ro-RO" dirty="0"/>
              <a:t>Tabel 13. Date climatice  Solar tip Israel IUNIE </a:t>
            </a:r>
            <a:endParaRPr lang="en-US" dirty="0"/>
          </a:p>
        </p:txBody>
      </p:sp>
      <p:pic>
        <p:nvPicPr>
          <p:cNvPr id="1433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479" y="990600"/>
            <a:ext cx="8486775"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62273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832" y="589726"/>
            <a:ext cx="4496039" cy="369332"/>
          </a:xfrm>
          <a:prstGeom prst="rect">
            <a:avLst/>
          </a:prstGeom>
        </p:spPr>
        <p:txBody>
          <a:bodyPr wrap="none">
            <a:spAutoFit/>
          </a:bodyPr>
          <a:lstStyle/>
          <a:p>
            <a:r>
              <a:rPr lang="ro-RO" dirty="0"/>
              <a:t>Tabel 14. Date climatice  Solar tip tunel Aprilie</a:t>
            </a:r>
            <a:endParaRPr lang="en-US" dirty="0"/>
          </a:p>
        </p:txBody>
      </p:sp>
      <p:pic>
        <p:nvPicPr>
          <p:cNvPr id="15361"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61" y="1182755"/>
            <a:ext cx="8777526" cy="4608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53815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400"/>
            <a:ext cx="4300473" cy="369332"/>
          </a:xfrm>
          <a:prstGeom prst="rect">
            <a:avLst/>
          </a:prstGeom>
        </p:spPr>
        <p:txBody>
          <a:bodyPr wrap="none">
            <a:spAutoFit/>
          </a:bodyPr>
          <a:lstStyle/>
          <a:p>
            <a:r>
              <a:rPr lang="ro-RO" dirty="0"/>
              <a:t>Tabel 15. Date climatice  Solar tip tunel Mai </a:t>
            </a:r>
            <a:endParaRPr lang="en-US" dirty="0"/>
          </a:p>
        </p:txBody>
      </p:sp>
      <p:pic>
        <p:nvPicPr>
          <p:cNvPr id="1638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685800"/>
            <a:ext cx="8068611" cy="5121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83410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6172200" cy="369332"/>
          </a:xfrm>
          <a:prstGeom prst="rect">
            <a:avLst/>
          </a:prstGeom>
        </p:spPr>
        <p:txBody>
          <a:bodyPr wrap="square">
            <a:spAutoFit/>
          </a:bodyPr>
          <a:lstStyle/>
          <a:p>
            <a:r>
              <a:rPr lang="ro-RO" dirty="0"/>
              <a:t>Tabel 17. Date climatice seră ICDLF Vidra Aprilie</a:t>
            </a:r>
            <a:endParaRPr lang="en-US" dirty="0"/>
          </a:p>
        </p:txBody>
      </p:sp>
      <p:pic>
        <p:nvPicPr>
          <p:cNvPr id="18433"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990600"/>
            <a:ext cx="8720636"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53409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29512"/>
            <a:ext cx="4446474" cy="369332"/>
          </a:xfrm>
          <a:prstGeom prst="rect">
            <a:avLst/>
          </a:prstGeom>
        </p:spPr>
        <p:txBody>
          <a:bodyPr wrap="none">
            <a:spAutoFit/>
          </a:bodyPr>
          <a:lstStyle/>
          <a:p>
            <a:r>
              <a:rPr lang="ro-RO" dirty="0"/>
              <a:t>Tabel 18. Date climatice seră ICDLF Vidra Mai </a:t>
            </a:r>
            <a:endParaRPr lang="en-US" dirty="0"/>
          </a:p>
        </p:txBody>
      </p:sp>
      <p:pic>
        <p:nvPicPr>
          <p:cNvPr id="1945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1055" y="609600"/>
            <a:ext cx="8163237"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13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457200"/>
            <a:ext cx="8839200" cy="2862322"/>
          </a:xfrm>
          <a:prstGeom prst="rect">
            <a:avLst/>
          </a:prstGeom>
        </p:spPr>
        <p:txBody>
          <a:bodyPr wrap="square">
            <a:spAutoFit/>
          </a:bodyPr>
          <a:lstStyle/>
          <a:p>
            <a:r>
              <a:rPr lang="ro-RO" dirty="0" smtClean="0"/>
              <a:t>     Producerea </a:t>
            </a:r>
            <a:r>
              <a:rPr lang="ro-RO" dirty="0"/>
              <a:t>răsadului s-a realizat în sera verticală din cadrul S.C.D.L. Buzău și a constat în pregătirea paletelor alveolare cu 70 de alveole, însămânțarea </a:t>
            </a:r>
            <a:r>
              <a:rPr lang="ro-RO" dirty="0" smtClean="0"/>
              <a:t>tomatelor  și repicatul acestora </a:t>
            </a:r>
            <a:r>
              <a:rPr lang="ro-RO" dirty="0"/>
              <a:t>s-a efectuat </a:t>
            </a:r>
            <a:r>
              <a:rPr lang="ro-RO" dirty="0" smtClean="0"/>
              <a:t>manual la </a:t>
            </a:r>
            <a:r>
              <a:rPr lang="ro-RO" dirty="0"/>
              <a:t>un </a:t>
            </a:r>
            <a:r>
              <a:rPr lang="ro-RO" dirty="0" smtClean="0"/>
              <a:t>interval </a:t>
            </a:r>
            <a:r>
              <a:rPr lang="ro-RO" dirty="0"/>
              <a:t>de timp după </a:t>
            </a:r>
            <a:r>
              <a:rPr lang="ro-RO" dirty="0" smtClean="0"/>
              <a:t>răsărire de 20 zile . </a:t>
            </a:r>
          </a:p>
          <a:p>
            <a:r>
              <a:rPr lang="ro-RO" dirty="0" smtClean="0"/>
              <a:t>S-a insămanțat un numar de </a:t>
            </a:r>
            <a:r>
              <a:rPr lang="en-US" dirty="0" smtClean="0"/>
              <a:t>2000 de </a:t>
            </a:r>
            <a:r>
              <a:rPr lang="en-US" dirty="0" err="1" smtClean="0"/>
              <a:t>seminte</a:t>
            </a:r>
            <a:r>
              <a:rPr lang="ro-RO" dirty="0" smtClean="0"/>
              <a:t> de tomate inimă de bou  si </a:t>
            </a:r>
            <a:r>
              <a:rPr lang="en-US" dirty="0" smtClean="0"/>
              <a:t>2000 </a:t>
            </a:r>
            <a:r>
              <a:rPr lang="en-US" dirty="0" err="1" smtClean="0"/>
              <a:t>soiul</a:t>
            </a:r>
            <a:r>
              <a:rPr lang="en-US" dirty="0" smtClean="0"/>
              <a:t> </a:t>
            </a:r>
            <a:r>
              <a:rPr lang="ro-RO" dirty="0" smtClean="0"/>
              <a:t>Siriana pentru a inființa cultura in solarul mare de tip industrial, iar in seră s-a folosit un numar de </a:t>
            </a:r>
            <a:r>
              <a:rPr lang="en-US" dirty="0" smtClean="0"/>
              <a:t>  700 </a:t>
            </a:r>
            <a:r>
              <a:rPr lang="en-US" dirty="0" err="1" smtClean="0"/>
              <a:t>seminte</a:t>
            </a:r>
            <a:r>
              <a:rPr lang="en-US" dirty="0" smtClean="0"/>
              <a:t> </a:t>
            </a:r>
            <a:r>
              <a:rPr lang="ro-RO" dirty="0" smtClean="0"/>
              <a:t>tomate  </a:t>
            </a:r>
            <a:r>
              <a:rPr lang="ro-RO" dirty="0"/>
              <a:t>tip </a:t>
            </a:r>
            <a:r>
              <a:rPr lang="ro-RO" dirty="0" smtClean="0"/>
              <a:t>cherry C</a:t>
            </a:r>
            <a:r>
              <a:rPr lang="en-US" dirty="0" err="1" smtClean="0"/>
              <a:t>arisma</a:t>
            </a:r>
            <a:endParaRPr lang="ro-RO" dirty="0" smtClean="0"/>
          </a:p>
          <a:p>
            <a:r>
              <a:rPr lang="ro-RO" dirty="0" smtClean="0"/>
              <a:t>    Dupa insămanțare s-a efectuat tratamente fitosanitare pentru  prevenirea  boli </a:t>
            </a:r>
            <a:r>
              <a:rPr lang="en-US" dirty="0" err="1"/>
              <a:t>Pythium</a:t>
            </a:r>
            <a:r>
              <a:rPr lang="en-US" dirty="0"/>
              <a:t> </a:t>
            </a:r>
            <a:r>
              <a:rPr lang="en-US" dirty="0" err="1" smtClean="0"/>
              <a:t>debaryanum</a:t>
            </a:r>
            <a:r>
              <a:rPr lang="ro-RO" dirty="0"/>
              <a:t> </a:t>
            </a:r>
            <a:r>
              <a:rPr lang="ro-RO" dirty="0" smtClean="0"/>
              <a:t>- căderea plăntuțelor, iar la repicat s-a folosit  produsul Raiza mix pentru inrădăcinare. Irigarea s-a facut in mod controlat  in fiecare zi pentru ca plantele  sa nu sufere  și să se dezvolte normal</a:t>
            </a:r>
            <a:endParaRPr lang="ro-RO"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685800" y="3522093"/>
            <a:ext cx="2621280" cy="2019300"/>
          </a:xfrm>
          <a:prstGeom prst="rect">
            <a:avLst/>
          </a:prstGeom>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3505200" y="3543300"/>
            <a:ext cx="2362200" cy="2019300"/>
          </a:xfrm>
          <a:prstGeom prst="rect">
            <a:avLst/>
          </a:prstGeom>
        </p:spPr>
      </p:pic>
      <p:sp>
        <p:nvSpPr>
          <p:cNvPr id="6" name="Rectangle 5"/>
          <p:cNvSpPr/>
          <p:nvPr/>
        </p:nvSpPr>
        <p:spPr>
          <a:xfrm>
            <a:off x="2015490" y="5631448"/>
            <a:ext cx="5781391" cy="338554"/>
          </a:xfrm>
          <a:prstGeom prst="rect">
            <a:avLst/>
          </a:prstGeom>
        </p:spPr>
        <p:txBody>
          <a:bodyPr wrap="none">
            <a:spAutoFit/>
          </a:bodyPr>
          <a:lstStyle/>
          <a:p>
            <a:r>
              <a:rPr lang="ro-RO" sz="1600" i="1" dirty="0"/>
              <a:t>Figura </a:t>
            </a:r>
            <a:r>
              <a:rPr lang="ro-RO" sz="1600" i="1" dirty="0" smtClean="0"/>
              <a:t>5.  Producerea răsadului (semănatul și repicatul  răsadurilor)</a:t>
            </a:r>
            <a:endParaRPr lang="en-US" sz="1600"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0" y="3522093"/>
            <a:ext cx="2720676" cy="2040507"/>
          </a:xfrm>
          <a:prstGeom prst="rect">
            <a:avLst/>
          </a:prstGeom>
        </p:spPr>
      </p:pic>
    </p:spTree>
    <p:extLst>
      <p:ext uri="{BB962C8B-B14F-4D97-AF65-F5344CB8AC3E}">
        <p14:creationId xmlns:p14="http://schemas.microsoft.com/office/powerpoint/2010/main" val="24549434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522" y="50968"/>
            <a:ext cx="4555478" cy="369332"/>
          </a:xfrm>
          <a:prstGeom prst="rect">
            <a:avLst/>
          </a:prstGeom>
        </p:spPr>
        <p:txBody>
          <a:bodyPr wrap="none">
            <a:spAutoFit/>
          </a:bodyPr>
          <a:lstStyle/>
          <a:p>
            <a:r>
              <a:rPr lang="ro-RO" dirty="0"/>
              <a:t>Tabel 19. Date climatice seră ICDLF Vidra Iunie </a:t>
            </a:r>
            <a:endParaRPr lang="en-US" dirty="0"/>
          </a:p>
        </p:txBody>
      </p:sp>
      <p:pic>
        <p:nvPicPr>
          <p:cNvPr id="20481"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414" y="576774"/>
            <a:ext cx="8849172" cy="46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42918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9144000" cy="5909310"/>
          </a:xfrm>
          <a:prstGeom prst="rect">
            <a:avLst/>
          </a:prstGeom>
        </p:spPr>
        <p:txBody>
          <a:bodyPr wrap="square">
            <a:spAutoFit/>
          </a:bodyPr>
          <a:lstStyle/>
          <a:p>
            <a:r>
              <a:rPr lang="en-US" dirty="0" smtClean="0"/>
              <a:t>    </a:t>
            </a:r>
            <a:r>
              <a:rPr lang="ro-RO" dirty="0" smtClean="0"/>
              <a:t>Din </a:t>
            </a:r>
            <a:r>
              <a:rPr lang="ro-RO" dirty="0"/>
              <a:t>datele prezentate rezultă că în  luna aprilie, sera are temperaturi minime semnificativ mai mari decât solariile (indică o mai bună retenție a căldurii pe timp de noapte). În mai și iunie, valorile sunt apropiate între spații, ceea ce arată un echilibru termic generalizat în condiții de încălzire naturală</a:t>
            </a:r>
            <a:endParaRPr lang="en-US" dirty="0"/>
          </a:p>
          <a:p>
            <a:r>
              <a:rPr lang="en-US" dirty="0" smtClean="0"/>
              <a:t>     </a:t>
            </a:r>
            <a:r>
              <a:rPr lang="ro-RO" dirty="0" smtClean="0"/>
              <a:t>Luna </a:t>
            </a:r>
            <a:r>
              <a:rPr lang="ro-RO" dirty="0"/>
              <a:t>iunie este caracterizată de maxime foarte ridicate, mai ales în sera Vidra și solarul tip tunel, unde se depășesc frecvent 42–43°C.</a:t>
            </a:r>
            <a:endParaRPr lang="en-US" dirty="0"/>
          </a:p>
          <a:p>
            <a:r>
              <a:rPr lang="ro-RO" dirty="0"/>
              <a:t>În aprilie, solarul Israel înregistrează frecvent vârfuri termice de peste 45°C – indicând risc de stres termic dacă nu sunt aplicate măsuri de umbrire sau aerisire.Temperaturile medii cresc gradual de la aprilie spre iunie.</a:t>
            </a:r>
            <a:endParaRPr lang="en-US" dirty="0"/>
          </a:p>
          <a:p>
            <a:r>
              <a:rPr lang="en-US" dirty="0" smtClean="0"/>
              <a:t>     </a:t>
            </a:r>
            <a:r>
              <a:rPr lang="ro-RO" dirty="0" smtClean="0"/>
              <a:t>Sera </a:t>
            </a:r>
            <a:r>
              <a:rPr lang="ro-RO" dirty="0"/>
              <a:t>Vidra atinge valori termice medii mari, mai ales în aprilie (29,8°C) și iunie (31°C), ceea ce favorizează creșterea rapidă, dar impune controlul umidității. Valori optime pentru culturi legumicole termofile (tomate, ardei, vinete) se regăsesc în toate spațiile în lunile mai și iunie.</a:t>
            </a:r>
            <a:endParaRPr lang="en-US" dirty="0"/>
          </a:p>
          <a:p>
            <a:endParaRPr lang="en-US" dirty="0" smtClean="0"/>
          </a:p>
          <a:p>
            <a:r>
              <a:rPr lang="en-US" dirty="0"/>
              <a:t> </a:t>
            </a:r>
            <a:r>
              <a:rPr lang="en-US" dirty="0" smtClean="0"/>
              <a:t>    </a:t>
            </a:r>
            <a:r>
              <a:rPr lang="ro-RO" dirty="0" smtClean="0"/>
              <a:t>In </a:t>
            </a:r>
            <a:r>
              <a:rPr lang="ro-RO" dirty="0"/>
              <a:t>concluzie,  sera Vidra  oferă stabilitate termică și valorile cele mai ridicate pentru temperaturi medii și minime (ideal pentru început de cultură). Poate necesita sisteme de ventilație activă în iunie, pentru a evita supraîncălzirea.  solarul tip Israel prezintă cele mai mari oscilații termice (ex. minime joase și maxime ridicate), necesitând atenție la stresul termic și controlul microclimatului. Solar tip tunel se comportă similar cu sera Vidra, dar cu ușoare variații și o ventilație naturală mai eficientă.   În iunie, poate depăși pragul critic de temperatură pentru unele specii sensibile la căldură.</a:t>
            </a:r>
            <a:endParaRPr lang="en-US" dirty="0"/>
          </a:p>
          <a:p>
            <a:r>
              <a:rPr lang="ro-RO" dirty="0"/>
              <a:t> </a:t>
            </a:r>
            <a:endParaRPr lang="en-US" dirty="0"/>
          </a:p>
        </p:txBody>
      </p:sp>
    </p:spTree>
    <p:extLst>
      <p:ext uri="{BB962C8B-B14F-4D97-AF65-F5344CB8AC3E}">
        <p14:creationId xmlns:p14="http://schemas.microsoft.com/office/powerpoint/2010/main" val="24546168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8763000" cy="5324535"/>
          </a:xfrm>
          <a:prstGeom prst="rect">
            <a:avLst/>
          </a:prstGeom>
          <a:noFill/>
        </p:spPr>
        <p:txBody>
          <a:bodyPr wrap="square" rtlCol="0">
            <a:spAutoFit/>
          </a:bodyPr>
          <a:lstStyle/>
          <a:p>
            <a:pPr algn="just"/>
            <a:r>
              <a:rPr lang="en-US" sz="2000" b="1" dirty="0" err="1"/>
              <a:t>Activitate</a:t>
            </a:r>
            <a:r>
              <a:rPr lang="en-US" sz="2000" b="1" dirty="0"/>
              <a:t> 4.3. </a:t>
            </a:r>
            <a:r>
              <a:rPr lang="en-US" sz="2000" b="1" dirty="0" err="1"/>
              <a:t>Managementul</a:t>
            </a:r>
            <a:r>
              <a:rPr lang="en-US" sz="2000" b="1" dirty="0"/>
              <a:t> </a:t>
            </a:r>
            <a:r>
              <a:rPr lang="en-US" sz="2000" b="1" dirty="0" err="1"/>
              <a:t>activităţilor</a:t>
            </a:r>
            <a:r>
              <a:rPr lang="en-US" sz="2000" b="1" dirty="0"/>
              <a:t> </a:t>
            </a:r>
            <a:r>
              <a:rPr lang="en-US" sz="2000" b="1" dirty="0" err="1"/>
              <a:t>desfăşurate</a:t>
            </a:r>
            <a:r>
              <a:rPr lang="en-US" sz="2000" b="1" dirty="0"/>
              <a:t> </a:t>
            </a:r>
            <a:r>
              <a:rPr lang="en-US" sz="2000" b="1" dirty="0" err="1"/>
              <a:t>în</a:t>
            </a:r>
            <a:r>
              <a:rPr lang="en-US" sz="2000" b="1" dirty="0"/>
              <a:t> </a:t>
            </a:r>
            <a:r>
              <a:rPr lang="en-US" sz="2000" b="1" dirty="0" err="1"/>
              <a:t>cadrul</a:t>
            </a:r>
            <a:r>
              <a:rPr lang="en-US" sz="2000" b="1" dirty="0"/>
              <a:t> </a:t>
            </a:r>
            <a:r>
              <a:rPr lang="en-US" sz="2000" b="1" dirty="0" err="1"/>
              <a:t>etapei</a:t>
            </a:r>
            <a:r>
              <a:rPr lang="en-US" sz="2000" b="1" dirty="0"/>
              <a:t> nr. 4 </a:t>
            </a:r>
            <a:r>
              <a:rPr lang="en-US" sz="2000" b="1" dirty="0" smtClean="0"/>
              <a:t>. </a:t>
            </a:r>
          </a:p>
          <a:p>
            <a:pPr algn="just"/>
            <a:r>
              <a:rPr lang="en-US" sz="2000" b="1" dirty="0"/>
              <a:t> </a:t>
            </a:r>
            <a:r>
              <a:rPr lang="en-US" sz="2000" b="1" dirty="0" smtClean="0"/>
              <a:t> </a:t>
            </a:r>
            <a:endParaRPr lang="en-US" sz="2000" dirty="0"/>
          </a:p>
          <a:p>
            <a:pPr algn="just"/>
            <a:r>
              <a:rPr lang="en-US" sz="2000" dirty="0" smtClean="0"/>
              <a:t>      </a:t>
            </a:r>
            <a:r>
              <a:rPr lang="en-US" sz="2000" dirty="0" err="1" smtClean="0"/>
              <a:t>Comunicarea</a:t>
            </a:r>
            <a:r>
              <a:rPr lang="en-US" sz="2000" dirty="0" smtClean="0"/>
              <a:t> </a:t>
            </a:r>
            <a:r>
              <a:rPr lang="en-US" sz="2000" dirty="0" err="1"/>
              <a:t>între</a:t>
            </a:r>
            <a:r>
              <a:rPr lang="en-US" sz="2000" dirty="0"/>
              <a:t> </a:t>
            </a:r>
            <a:r>
              <a:rPr lang="en-US" sz="2000" dirty="0" err="1"/>
              <a:t>parteneri</a:t>
            </a:r>
            <a:r>
              <a:rPr lang="en-US" sz="2000" dirty="0"/>
              <a:t> a </a:t>
            </a:r>
            <a:r>
              <a:rPr lang="en-US" sz="2000" dirty="0" err="1"/>
              <a:t>fost</a:t>
            </a:r>
            <a:r>
              <a:rPr lang="en-US" sz="2000" dirty="0"/>
              <a:t> </a:t>
            </a:r>
            <a:r>
              <a:rPr lang="en-US" sz="2000" dirty="0" err="1"/>
              <a:t>realizat</a:t>
            </a:r>
            <a:r>
              <a:rPr lang="en-US" sz="2000" dirty="0"/>
              <a:t> </a:t>
            </a:r>
            <a:r>
              <a:rPr lang="en-US" sz="2000" dirty="0" err="1"/>
              <a:t>prin</a:t>
            </a:r>
            <a:r>
              <a:rPr lang="en-US" sz="2000" dirty="0"/>
              <a:t> </a:t>
            </a:r>
            <a:r>
              <a:rPr lang="en-US" sz="2000" dirty="0" err="1"/>
              <a:t>intermediul</a:t>
            </a:r>
            <a:r>
              <a:rPr lang="en-US" sz="2000" dirty="0"/>
              <a:t> </a:t>
            </a:r>
            <a:r>
              <a:rPr lang="en-US" sz="2000" dirty="0" err="1"/>
              <a:t>internetului</a:t>
            </a:r>
            <a:r>
              <a:rPr lang="en-US" sz="2000" dirty="0"/>
              <a:t>. Au </a:t>
            </a:r>
            <a:r>
              <a:rPr lang="en-US" sz="2000" dirty="0" err="1"/>
              <a:t>fost</a:t>
            </a:r>
            <a:r>
              <a:rPr lang="en-US" sz="2000" dirty="0"/>
              <a:t> </a:t>
            </a:r>
            <a:r>
              <a:rPr lang="en-US" sz="2000" dirty="0" err="1"/>
              <a:t>derulate</a:t>
            </a:r>
            <a:r>
              <a:rPr lang="en-US" sz="2000" dirty="0"/>
              <a:t> 2 </a:t>
            </a:r>
            <a:r>
              <a:rPr lang="en-US" sz="2000" dirty="0" err="1"/>
              <a:t>întâlniri</a:t>
            </a:r>
            <a:r>
              <a:rPr lang="en-US" sz="2000" dirty="0"/>
              <a:t> ale </a:t>
            </a:r>
            <a:r>
              <a:rPr lang="en-US" sz="2000" dirty="0" err="1"/>
              <a:t>partenerilor</a:t>
            </a:r>
            <a:r>
              <a:rPr lang="en-US" sz="2000" dirty="0"/>
              <a:t>. O </a:t>
            </a:r>
            <a:r>
              <a:rPr lang="en-US" sz="2000" dirty="0" err="1"/>
              <a:t>întâlnire</a:t>
            </a:r>
            <a:r>
              <a:rPr lang="en-US" sz="2000" dirty="0"/>
              <a:t> la </a:t>
            </a:r>
            <a:r>
              <a:rPr lang="en-US" sz="2000" dirty="0" err="1"/>
              <a:t>începutul</a:t>
            </a:r>
            <a:r>
              <a:rPr lang="en-US" sz="2000" dirty="0"/>
              <a:t> </a:t>
            </a:r>
            <a:r>
              <a:rPr lang="en-US" sz="2000" dirty="0" err="1"/>
              <a:t>etapei</a:t>
            </a:r>
            <a:r>
              <a:rPr lang="en-US" sz="2000" dirty="0"/>
              <a:t> nr. 4 </a:t>
            </a:r>
            <a:r>
              <a:rPr lang="en-US" sz="2000" dirty="0" err="1"/>
              <a:t>pentru</a:t>
            </a:r>
            <a:r>
              <a:rPr lang="en-US" sz="2000" dirty="0"/>
              <a:t> a </a:t>
            </a:r>
            <a:r>
              <a:rPr lang="en-US" sz="2000" dirty="0" err="1"/>
              <a:t>stabili</a:t>
            </a:r>
            <a:r>
              <a:rPr lang="en-US" sz="2000" dirty="0"/>
              <a:t> </a:t>
            </a:r>
            <a:r>
              <a:rPr lang="en-US" sz="2000" dirty="0" err="1"/>
              <a:t>planul</a:t>
            </a:r>
            <a:r>
              <a:rPr lang="en-US" sz="2000" dirty="0"/>
              <a:t> de </a:t>
            </a:r>
            <a:r>
              <a:rPr lang="en-US" sz="2000" dirty="0" err="1"/>
              <a:t>lucru</a:t>
            </a:r>
            <a:r>
              <a:rPr lang="en-US" sz="2000" dirty="0"/>
              <a:t>; o </a:t>
            </a:r>
            <a:r>
              <a:rPr lang="en-US" sz="2000" dirty="0" err="1"/>
              <a:t>întâlnire</a:t>
            </a:r>
            <a:r>
              <a:rPr lang="en-US" sz="2000" dirty="0"/>
              <a:t> </a:t>
            </a:r>
            <a:r>
              <a:rPr lang="en-US" sz="2000" dirty="0" err="1"/>
              <a:t>ce</a:t>
            </a:r>
            <a:r>
              <a:rPr lang="en-US" sz="2000" dirty="0"/>
              <a:t> a </a:t>
            </a:r>
            <a:r>
              <a:rPr lang="en-US" sz="2000" dirty="0" err="1"/>
              <a:t>avut</a:t>
            </a:r>
            <a:r>
              <a:rPr lang="en-US" sz="2000" dirty="0"/>
              <a:t> </a:t>
            </a:r>
            <a:r>
              <a:rPr lang="en-US" sz="2000" dirty="0" err="1"/>
              <a:t>loc</a:t>
            </a:r>
            <a:r>
              <a:rPr lang="en-US" sz="2000" dirty="0"/>
              <a:t> cu o </a:t>
            </a:r>
            <a:r>
              <a:rPr lang="en-US" sz="2000" dirty="0" err="1"/>
              <a:t>lună</a:t>
            </a:r>
            <a:r>
              <a:rPr lang="en-US" sz="2000" dirty="0"/>
              <a:t> </a:t>
            </a:r>
            <a:r>
              <a:rPr lang="en-US" sz="2000" dirty="0" err="1"/>
              <a:t>înainte</a:t>
            </a:r>
            <a:r>
              <a:rPr lang="en-US" sz="2000" dirty="0"/>
              <a:t> de </a:t>
            </a:r>
            <a:r>
              <a:rPr lang="en-US" sz="2000" dirty="0" err="1"/>
              <a:t>termenul</a:t>
            </a:r>
            <a:r>
              <a:rPr lang="en-US" sz="2000" dirty="0"/>
              <a:t> </a:t>
            </a:r>
            <a:r>
              <a:rPr lang="en-US" sz="2000" dirty="0" err="1"/>
              <a:t>limită</a:t>
            </a:r>
            <a:r>
              <a:rPr lang="en-US" sz="2000" dirty="0"/>
              <a:t> de </a:t>
            </a:r>
            <a:r>
              <a:rPr lang="en-US" sz="2000" dirty="0" err="1"/>
              <a:t>predare</a:t>
            </a:r>
            <a:r>
              <a:rPr lang="en-US" sz="2000" dirty="0"/>
              <a:t> a </a:t>
            </a:r>
            <a:r>
              <a:rPr lang="en-US" sz="2000" dirty="0" err="1"/>
              <a:t>etapei</a:t>
            </a:r>
            <a:r>
              <a:rPr lang="en-US" sz="2000" dirty="0"/>
              <a:t> nr. IV.</a:t>
            </a:r>
          </a:p>
          <a:p>
            <a:pPr algn="just"/>
            <a:r>
              <a:rPr lang="en-US" sz="2000" dirty="0" smtClean="0"/>
              <a:t>     A </a:t>
            </a:r>
            <a:r>
              <a:rPr lang="en-US" sz="2000" dirty="0" err="1"/>
              <a:t>fost</a:t>
            </a:r>
            <a:r>
              <a:rPr lang="en-US" sz="2000" dirty="0"/>
              <a:t> </a:t>
            </a:r>
            <a:r>
              <a:rPr lang="en-US" sz="2000" dirty="0" err="1"/>
              <a:t>creata</a:t>
            </a:r>
            <a:r>
              <a:rPr lang="en-US" sz="2000" dirty="0"/>
              <a:t> </a:t>
            </a:r>
            <a:r>
              <a:rPr lang="en-US" sz="2000" dirty="0" err="1"/>
              <a:t>pagina</a:t>
            </a:r>
            <a:r>
              <a:rPr lang="en-US" sz="2000" dirty="0"/>
              <a:t> </a:t>
            </a:r>
            <a:r>
              <a:rPr lang="en-US" sz="2000" dirty="0" err="1"/>
              <a:t>proiectului</a:t>
            </a:r>
            <a:r>
              <a:rPr lang="en-US" sz="2000" dirty="0"/>
              <a:t> </a:t>
            </a:r>
            <a:r>
              <a:rPr lang="en-US" sz="2000" dirty="0" err="1"/>
              <a:t>pe</a:t>
            </a:r>
            <a:r>
              <a:rPr lang="en-US" sz="2000" dirty="0"/>
              <a:t> site-</a:t>
            </a:r>
            <a:r>
              <a:rPr lang="en-US" sz="2000" dirty="0" err="1"/>
              <a:t>ul</a:t>
            </a:r>
            <a:r>
              <a:rPr lang="en-US" sz="2000" dirty="0"/>
              <a:t> </a:t>
            </a:r>
            <a:r>
              <a:rPr lang="en-US" sz="2000" dirty="0" err="1"/>
              <a:t>Conducatorului</a:t>
            </a:r>
            <a:r>
              <a:rPr lang="en-US" sz="2000" dirty="0"/>
              <a:t> de </a:t>
            </a:r>
            <a:r>
              <a:rPr lang="en-US" sz="2000" dirty="0" err="1"/>
              <a:t>proiect</a:t>
            </a:r>
            <a:r>
              <a:rPr lang="en-US" sz="2000" dirty="0"/>
              <a:t> – SCDL Buzau</a:t>
            </a:r>
            <a:r>
              <a:rPr lang="en-US" sz="2000" dirty="0" smtClean="0"/>
              <a:t>.</a:t>
            </a:r>
            <a:endParaRPr lang="ro-RO" sz="2000" dirty="0"/>
          </a:p>
          <a:p>
            <a:pPr algn="just"/>
            <a:r>
              <a:rPr lang="en-US" sz="2000" dirty="0" smtClean="0"/>
              <a:t>    </a:t>
            </a:r>
            <a:r>
              <a:rPr lang="ro-RO" sz="2000" dirty="0" smtClean="0"/>
              <a:t>În </a:t>
            </a:r>
            <a:r>
              <a:rPr lang="ro-RO" sz="2000" dirty="0"/>
              <a:t>urma analizării rapoartelor transmise de către toți partenerii implicați, s-a concluzionat că experimentele necesită repetare în etapele următoare ale proiectului, în scopul identificării eventualelor diferențe între culturile studiate și al evaluării influenței factorilor de mediu asupra acestora. Repetarea experimentelor este esențială pentru a determina dacă variațiile observate sunt semnificative statistic și dacă acestea pot fi atribuite unor condiții ambientale favorabile sau nefavorabile.</a:t>
            </a:r>
            <a:endParaRPr lang="en-US" sz="2000" dirty="0"/>
          </a:p>
          <a:p>
            <a:pPr algn="just"/>
            <a:endParaRPr lang="en-US" sz="2000" dirty="0"/>
          </a:p>
          <a:p>
            <a:pPr algn="just"/>
            <a:r>
              <a:rPr lang="en-US" sz="2000" dirty="0"/>
              <a:t> </a:t>
            </a:r>
          </a:p>
        </p:txBody>
      </p:sp>
      <p:sp>
        <p:nvSpPr>
          <p:cNvPr id="6" name="object 4"/>
          <p:cNvSpPr txBox="1">
            <a:spLocks noGrp="1"/>
          </p:cNvSpPr>
          <p:nvPr>
            <p:ph type="ftr" sz="quarter" idx="5"/>
          </p:nvPr>
        </p:nvSpPr>
        <p:spPr>
          <a:xfrm>
            <a:off x="5854795" y="6531731"/>
            <a:ext cx="795654" cy="178254"/>
          </a:xfrm>
          <a:prstGeom prst="rect">
            <a:avLst/>
          </a:prstGeom>
        </p:spPr>
        <p:txBody>
          <a:bodyPr vert="horz" wrap="square" lIns="0" tIns="24130" rIns="0" bIns="0" rtlCol="0">
            <a:spAutoFit/>
          </a:bodyPr>
          <a:lstStyle/>
          <a:p>
            <a:pPr marL="12700">
              <a:lnSpc>
                <a:spcPct val="100000"/>
              </a:lnSpc>
              <a:spcBef>
                <a:spcPts val="190"/>
              </a:spcBef>
            </a:pPr>
            <a:r>
              <a:rPr spc="-10" dirty="0">
                <a:latin typeface="+mj-lt"/>
              </a:rPr>
              <a:t>SCDL</a:t>
            </a:r>
            <a:r>
              <a:rPr spc="-60" dirty="0">
                <a:latin typeface="+mj-lt"/>
              </a:rPr>
              <a:t> </a:t>
            </a:r>
            <a:r>
              <a:rPr spc="-5" dirty="0">
                <a:latin typeface="+mj-lt"/>
              </a:rPr>
              <a:t>BUZAU</a:t>
            </a:r>
          </a:p>
        </p:txBody>
      </p:sp>
      <p:sp>
        <p:nvSpPr>
          <p:cNvPr id="7" name="object 5"/>
          <p:cNvSpPr txBox="1">
            <a:spLocks noGrp="1"/>
          </p:cNvSpPr>
          <p:nvPr>
            <p:ph type="dt" sz="half" idx="6"/>
          </p:nvPr>
        </p:nvSpPr>
        <p:spPr>
          <a:xfrm>
            <a:off x="6805772" y="6532366"/>
            <a:ext cx="746125" cy="178254"/>
          </a:xfrm>
          <a:prstGeom prst="rect">
            <a:avLst/>
          </a:prstGeom>
        </p:spPr>
        <p:txBody>
          <a:bodyPr vert="horz" wrap="square" lIns="0" tIns="24130" rIns="0" bIns="0" rtlCol="0">
            <a:spAutoFit/>
          </a:bodyPr>
          <a:lstStyle/>
          <a:p>
            <a:pPr marL="12700">
              <a:lnSpc>
                <a:spcPct val="100000"/>
              </a:lnSpc>
              <a:spcBef>
                <a:spcPts val="190"/>
              </a:spcBef>
            </a:pPr>
            <a:r>
              <a:rPr lang="en-US" spc="-15" dirty="0" smtClean="0">
                <a:latin typeface="+mj-lt"/>
              </a:rPr>
              <a:t>30</a:t>
            </a:r>
            <a:r>
              <a:rPr spc="-10" dirty="0" smtClean="0">
                <a:latin typeface="+mj-lt"/>
              </a:rPr>
              <a:t>.</a:t>
            </a:r>
            <a:r>
              <a:rPr lang="ro-RO" spc="-15" dirty="0" smtClean="0">
                <a:latin typeface="+mj-lt"/>
              </a:rPr>
              <a:t>06</a:t>
            </a:r>
            <a:r>
              <a:rPr dirty="0" smtClean="0">
                <a:latin typeface="+mj-lt"/>
              </a:rPr>
              <a:t>.202</a:t>
            </a:r>
            <a:r>
              <a:rPr lang="ro-RO" dirty="0" smtClean="0">
                <a:latin typeface="+mj-lt"/>
              </a:rPr>
              <a:t>5</a:t>
            </a:r>
            <a:endParaRPr spc="-5" dirty="0">
              <a:latin typeface="+mj-lt"/>
            </a:endParaRPr>
          </a:p>
        </p:txBody>
      </p:sp>
    </p:spTree>
    <p:extLst>
      <p:ext uri="{BB962C8B-B14F-4D97-AF65-F5344CB8AC3E}">
        <p14:creationId xmlns:p14="http://schemas.microsoft.com/office/powerpoint/2010/main" val="210056183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45668" y="1415287"/>
            <a:ext cx="7963534" cy="478977"/>
          </a:xfrm>
          <a:prstGeom prst="rect">
            <a:avLst/>
          </a:prstGeom>
        </p:spPr>
        <p:txBody>
          <a:bodyPr vert="horz" wrap="square" lIns="0" tIns="62865" rIns="0" bIns="0" rtlCol="0">
            <a:spAutoFit/>
          </a:bodyPr>
          <a:lstStyle/>
          <a:p>
            <a:pPr marL="268605" indent="-256540" algn="just">
              <a:lnSpc>
                <a:spcPct val="100000"/>
              </a:lnSpc>
              <a:spcBef>
                <a:spcPts val="495"/>
              </a:spcBef>
              <a:buClr>
                <a:srgbClr val="2CA1BE"/>
              </a:buClr>
              <a:buSzPct val="66666"/>
              <a:buFont typeface="Microsoft Sans Serif"/>
              <a:buChar char=""/>
              <a:tabLst>
                <a:tab pos="268605" algn="l"/>
                <a:tab pos="269240" algn="l"/>
              </a:tabLst>
            </a:pPr>
            <a:r>
              <a:rPr lang="en-US" sz="2700" spc="-5" dirty="0" smtClean="0">
                <a:latin typeface="+mj-lt"/>
                <a:cs typeface="Lucida Sans Unicode"/>
              </a:rPr>
              <a:t> </a:t>
            </a:r>
            <a:endParaRPr sz="2700" dirty="0">
              <a:latin typeface="+mj-lt"/>
              <a:cs typeface="Lucida Sans Unicode"/>
            </a:endParaRPr>
          </a:p>
        </p:txBody>
      </p:sp>
      <p:pic>
        <p:nvPicPr>
          <p:cNvPr id="3" name="object 3"/>
          <p:cNvPicPr/>
          <p:nvPr/>
        </p:nvPicPr>
        <p:blipFill>
          <a:blip r:embed="rId2" cstate="print"/>
          <a:stretch>
            <a:fillRect/>
          </a:stretch>
        </p:blipFill>
        <p:spPr>
          <a:xfrm>
            <a:off x="3189732" y="583692"/>
            <a:ext cx="2749295" cy="445007"/>
          </a:xfrm>
          <a:prstGeom prst="rect">
            <a:avLst/>
          </a:prstGeom>
        </p:spPr>
      </p:pic>
      <p:sp>
        <p:nvSpPr>
          <p:cNvPr id="8" name="Rectangle 7"/>
          <p:cNvSpPr/>
          <p:nvPr/>
        </p:nvSpPr>
        <p:spPr>
          <a:xfrm>
            <a:off x="245935" y="1654775"/>
            <a:ext cx="8763000" cy="1477328"/>
          </a:xfrm>
          <a:prstGeom prst="rect">
            <a:avLst/>
          </a:prstGeom>
        </p:spPr>
        <p:txBody>
          <a:bodyPr wrap="square">
            <a:spAutoFit/>
          </a:bodyPr>
          <a:lstStyle/>
          <a:p>
            <a:r>
              <a:rPr lang="en-US" dirty="0" smtClean="0"/>
              <a:t>    Sera </a:t>
            </a:r>
            <a:r>
              <a:rPr lang="en-US" dirty="0" err="1"/>
              <a:t>și</a:t>
            </a:r>
            <a:r>
              <a:rPr lang="en-US" dirty="0"/>
              <a:t> </a:t>
            </a:r>
            <a:r>
              <a:rPr lang="en-US" dirty="0" err="1"/>
              <a:t>solarul</a:t>
            </a:r>
            <a:r>
              <a:rPr lang="en-US" dirty="0"/>
              <a:t> </a:t>
            </a:r>
            <a:r>
              <a:rPr lang="en-US" dirty="0" err="1"/>
              <a:t>NaanDanJain</a:t>
            </a:r>
            <a:r>
              <a:rPr lang="en-US" dirty="0"/>
              <a:t> au </a:t>
            </a:r>
            <a:r>
              <a:rPr lang="en-US" dirty="0" err="1"/>
              <a:t>prezentat</a:t>
            </a:r>
            <a:r>
              <a:rPr lang="en-US" dirty="0"/>
              <a:t> </a:t>
            </a:r>
            <a:r>
              <a:rPr lang="en-US" dirty="0" err="1"/>
              <a:t>temperaturi</a:t>
            </a:r>
            <a:r>
              <a:rPr lang="en-US" dirty="0"/>
              <a:t> </a:t>
            </a:r>
            <a:r>
              <a:rPr lang="en-US" dirty="0" err="1"/>
              <a:t>constante</a:t>
            </a:r>
            <a:r>
              <a:rPr lang="en-US" dirty="0"/>
              <a:t> </a:t>
            </a:r>
            <a:r>
              <a:rPr lang="en-US" dirty="0" err="1"/>
              <a:t>și</a:t>
            </a:r>
            <a:r>
              <a:rPr lang="en-US" dirty="0"/>
              <a:t> </a:t>
            </a:r>
            <a:r>
              <a:rPr lang="en-US" dirty="0" err="1"/>
              <a:t>mai</a:t>
            </a:r>
            <a:r>
              <a:rPr lang="en-US" dirty="0"/>
              <a:t> </a:t>
            </a:r>
            <a:r>
              <a:rPr lang="en-US" dirty="0" err="1"/>
              <a:t>ridicate</a:t>
            </a:r>
            <a:r>
              <a:rPr lang="en-US" dirty="0"/>
              <a:t> </a:t>
            </a:r>
            <a:r>
              <a:rPr lang="en-US" dirty="0" err="1"/>
              <a:t>decât</a:t>
            </a:r>
            <a:r>
              <a:rPr lang="en-US" dirty="0"/>
              <a:t> </a:t>
            </a:r>
            <a:r>
              <a:rPr lang="en-US" dirty="0" err="1"/>
              <a:t>solarul</a:t>
            </a:r>
            <a:r>
              <a:rPr lang="en-US" dirty="0"/>
              <a:t> industrial, </a:t>
            </a:r>
            <a:r>
              <a:rPr lang="en-US" dirty="0" err="1"/>
              <a:t>datorită</a:t>
            </a:r>
            <a:r>
              <a:rPr lang="en-US" dirty="0"/>
              <a:t> </a:t>
            </a:r>
            <a:r>
              <a:rPr lang="en-US" dirty="0" err="1"/>
              <a:t>izolării</a:t>
            </a:r>
            <a:r>
              <a:rPr lang="en-US" dirty="0"/>
              <a:t> </a:t>
            </a:r>
            <a:r>
              <a:rPr lang="en-US" dirty="0" err="1"/>
              <a:t>superioare</a:t>
            </a:r>
            <a:r>
              <a:rPr lang="en-US" dirty="0"/>
              <a:t> </a:t>
            </a:r>
            <a:r>
              <a:rPr lang="en-US" dirty="0" err="1"/>
              <a:t>și</a:t>
            </a:r>
            <a:r>
              <a:rPr lang="en-US" dirty="0"/>
              <a:t> </a:t>
            </a:r>
            <a:r>
              <a:rPr lang="en-US" dirty="0" err="1"/>
              <a:t>volumului</a:t>
            </a:r>
            <a:r>
              <a:rPr lang="en-US" dirty="0"/>
              <a:t> </a:t>
            </a:r>
            <a:r>
              <a:rPr lang="en-US" dirty="0" err="1"/>
              <a:t>mai</a:t>
            </a:r>
            <a:r>
              <a:rPr lang="en-US" dirty="0"/>
              <a:t> </a:t>
            </a:r>
            <a:r>
              <a:rPr lang="en-US" dirty="0" err="1"/>
              <a:t>mic</a:t>
            </a:r>
            <a:r>
              <a:rPr lang="en-US" dirty="0"/>
              <a:t> de </a:t>
            </a:r>
            <a:r>
              <a:rPr lang="en-US" dirty="0" err="1"/>
              <a:t>aer</a:t>
            </a:r>
            <a:r>
              <a:rPr lang="en-US" dirty="0"/>
              <a:t> de </a:t>
            </a:r>
            <a:r>
              <a:rPr lang="en-US" dirty="0" err="1"/>
              <a:t>controlat</a:t>
            </a:r>
            <a:r>
              <a:rPr lang="en-US" dirty="0"/>
              <a:t>. </a:t>
            </a:r>
            <a:r>
              <a:rPr lang="en-US" dirty="0" err="1"/>
              <a:t>În</a:t>
            </a:r>
            <a:r>
              <a:rPr lang="en-US" dirty="0"/>
              <a:t> </a:t>
            </a:r>
            <a:r>
              <a:rPr lang="en-US" dirty="0" err="1"/>
              <a:t>toate</a:t>
            </a:r>
            <a:r>
              <a:rPr lang="en-US" dirty="0"/>
              <a:t> </a:t>
            </a:r>
            <a:r>
              <a:rPr lang="en-US" dirty="0" err="1"/>
              <a:t>cele</a:t>
            </a:r>
            <a:r>
              <a:rPr lang="en-US" dirty="0"/>
              <a:t> </a:t>
            </a:r>
            <a:r>
              <a:rPr lang="en-US" dirty="0" err="1"/>
              <a:t>trei</a:t>
            </a:r>
            <a:r>
              <a:rPr lang="en-US" dirty="0"/>
              <a:t> </a:t>
            </a:r>
            <a:r>
              <a:rPr lang="en-US" dirty="0" err="1"/>
              <a:t>spații</a:t>
            </a:r>
            <a:r>
              <a:rPr lang="en-US" dirty="0"/>
              <a:t>, s-a </a:t>
            </a:r>
            <a:r>
              <a:rPr lang="en-US" dirty="0" err="1"/>
              <a:t>observat</a:t>
            </a:r>
            <a:r>
              <a:rPr lang="en-US" dirty="0"/>
              <a:t> o </a:t>
            </a:r>
            <a:r>
              <a:rPr lang="en-US" dirty="0" err="1"/>
              <a:t>creștere</a:t>
            </a:r>
            <a:r>
              <a:rPr lang="en-US" dirty="0"/>
              <a:t> </a:t>
            </a:r>
            <a:r>
              <a:rPr lang="en-US" dirty="0" err="1"/>
              <a:t>treptată</a:t>
            </a:r>
            <a:r>
              <a:rPr lang="en-US" dirty="0"/>
              <a:t> a </a:t>
            </a:r>
            <a:r>
              <a:rPr lang="en-US" dirty="0" err="1"/>
              <a:t>temperaturii</a:t>
            </a:r>
            <a:r>
              <a:rPr lang="en-US" dirty="0"/>
              <a:t>, cu un </a:t>
            </a:r>
            <a:r>
              <a:rPr lang="en-US" dirty="0" err="1"/>
              <a:t>vârf</a:t>
            </a:r>
            <a:r>
              <a:rPr lang="en-US" dirty="0"/>
              <a:t> </a:t>
            </a:r>
            <a:r>
              <a:rPr lang="en-US" dirty="0" err="1"/>
              <a:t>în</a:t>
            </a:r>
            <a:r>
              <a:rPr lang="en-US" dirty="0"/>
              <a:t> </a:t>
            </a:r>
            <a:r>
              <a:rPr lang="en-US" dirty="0" err="1"/>
              <a:t>săptămâna</a:t>
            </a:r>
            <a:r>
              <a:rPr lang="en-US" dirty="0"/>
              <a:t> a 4-a din </a:t>
            </a:r>
            <a:r>
              <a:rPr lang="en-US" dirty="0" err="1"/>
              <a:t>iunie</a:t>
            </a:r>
            <a:r>
              <a:rPr lang="en-US" dirty="0"/>
              <a:t>, </a:t>
            </a:r>
            <a:r>
              <a:rPr lang="en-US" dirty="0" err="1"/>
              <a:t>când</a:t>
            </a:r>
            <a:r>
              <a:rPr lang="en-US" dirty="0"/>
              <a:t> s-au </a:t>
            </a:r>
            <a:r>
              <a:rPr lang="en-US" dirty="0" err="1"/>
              <a:t>atins</a:t>
            </a:r>
            <a:r>
              <a:rPr lang="en-US" dirty="0"/>
              <a:t> </a:t>
            </a:r>
            <a:r>
              <a:rPr lang="en-US" dirty="0" err="1"/>
              <a:t>valori</a:t>
            </a:r>
            <a:r>
              <a:rPr lang="en-US" dirty="0"/>
              <a:t> </a:t>
            </a:r>
            <a:r>
              <a:rPr lang="en-US" dirty="0" err="1"/>
              <a:t>critice</a:t>
            </a:r>
            <a:r>
              <a:rPr lang="en-US" dirty="0"/>
              <a:t> de </a:t>
            </a:r>
            <a:r>
              <a:rPr lang="en-US" dirty="0" err="1"/>
              <a:t>peste</a:t>
            </a:r>
            <a:r>
              <a:rPr lang="en-US" dirty="0"/>
              <a:t> 37–38°C, care pot induce </a:t>
            </a:r>
            <a:r>
              <a:rPr lang="en-US" dirty="0" err="1"/>
              <a:t>stres</a:t>
            </a:r>
            <a:r>
              <a:rPr lang="en-US" dirty="0"/>
              <a:t> </a:t>
            </a:r>
            <a:r>
              <a:rPr lang="en-US" dirty="0" err="1"/>
              <a:t>termic</a:t>
            </a:r>
            <a:r>
              <a:rPr lang="en-US" dirty="0"/>
              <a:t> sever </a:t>
            </a:r>
            <a:r>
              <a:rPr lang="en-US" dirty="0" err="1"/>
              <a:t>plantelor</a:t>
            </a:r>
            <a:r>
              <a:rPr lang="en-US" dirty="0"/>
              <a:t>.</a:t>
            </a:r>
          </a:p>
        </p:txBody>
      </p:sp>
      <p:sp>
        <p:nvSpPr>
          <p:cNvPr id="9" name="Rectangle 8"/>
          <p:cNvSpPr/>
          <p:nvPr/>
        </p:nvSpPr>
        <p:spPr>
          <a:xfrm>
            <a:off x="0" y="3473158"/>
            <a:ext cx="9008935" cy="646331"/>
          </a:xfrm>
          <a:prstGeom prst="rect">
            <a:avLst/>
          </a:prstGeom>
        </p:spPr>
        <p:txBody>
          <a:bodyPr wrap="square">
            <a:spAutoFit/>
          </a:bodyPr>
          <a:lstStyle/>
          <a:p>
            <a:pPr algn="ctr"/>
            <a:r>
              <a:rPr lang="en-US" dirty="0" err="1"/>
              <a:t>Tabelul</a:t>
            </a:r>
            <a:r>
              <a:rPr lang="en-US" dirty="0"/>
              <a:t> 9. </a:t>
            </a:r>
            <a:r>
              <a:rPr lang="en-US" dirty="0" err="1"/>
              <a:t>Temperatura</a:t>
            </a:r>
            <a:r>
              <a:rPr lang="en-US" dirty="0"/>
              <a:t> </a:t>
            </a:r>
            <a:r>
              <a:rPr lang="en-US" dirty="0" err="1"/>
              <a:t>medie</a:t>
            </a:r>
            <a:r>
              <a:rPr lang="en-US" dirty="0"/>
              <a:t> </a:t>
            </a:r>
            <a:r>
              <a:rPr lang="en-US" dirty="0" err="1"/>
              <a:t>și</a:t>
            </a:r>
            <a:r>
              <a:rPr lang="en-US" dirty="0"/>
              <a:t> </a:t>
            </a:r>
            <a:r>
              <a:rPr lang="en-US" dirty="0" err="1"/>
              <a:t>evoluția</a:t>
            </a:r>
            <a:r>
              <a:rPr lang="en-US" dirty="0"/>
              <a:t> </a:t>
            </a:r>
            <a:r>
              <a:rPr lang="en-US" dirty="0" err="1"/>
              <a:t>termică</a:t>
            </a:r>
            <a:r>
              <a:rPr lang="en-US" dirty="0"/>
              <a:t> </a:t>
            </a:r>
            <a:r>
              <a:rPr lang="en-US" dirty="0" err="1"/>
              <a:t>înregistrtae</a:t>
            </a:r>
            <a:r>
              <a:rPr lang="en-US" dirty="0"/>
              <a:t> </a:t>
            </a:r>
            <a:r>
              <a:rPr lang="en-US" dirty="0" err="1"/>
              <a:t>pe</a:t>
            </a:r>
            <a:r>
              <a:rPr lang="en-US" dirty="0"/>
              <a:t> </a:t>
            </a:r>
            <a:r>
              <a:rPr lang="en-US" dirty="0" err="1"/>
              <a:t>perioaada</a:t>
            </a:r>
            <a:r>
              <a:rPr lang="en-US" dirty="0"/>
              <a:t> </a:t>
            </a:r>
            <a:r>
              <a:rPr lang="en-US" dirty="0" err="1"/>
              <a:t>desfășurării</a:t>
            </a:r>
            <a:r>
              <a:rPr lang="en-US" dirty="0"/>
              <a:t> </a:t>
            </a:r>
            <a:r>
              <a:rPr lang="en-US" dirty="0" err="1"/>
              <a:t>experiențelor</a:t>
            </a:r>
            <a:endParaRPr lang="en-US" dirty="0"/>
          </a:p>
        </p:txBody>
      </p:sp>
      <p:pic>
        <p:nvPicPr>
          <p:cNvPr id="2150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770" y="4119489"/>
            <a:ext cx="11238280" cy="1496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wip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4"/>
          <p:cNvSpPr txBox="1">
            <a:spLocks noGrp="1"/>
          </p:cNvSpPr>
          <p:nvPr>
            <p:ph type="ftr" sz="quarter" idx="5"/>
          </p:nvPr>
        </p:nvSpPr>
        <p:spPr>
          <a:xfrm>
            <a:off x="5854795" y="6531731"/>
            <a:ext cx="795654" cy="178254"/>
          </a:xfrm>
          <a:prstGeom prst="rect">
            <a:avLst/>
          </a:prstGeom>
        </p:spPr>
        <p:txBody>
          <a:bodyPr vert="horz" wrap="square" lIns="0" tIns="24130" rIns="0" bIns="0" rtlCol="0">
            <a:spAutoFit/>
          </a:bodyPr>
          <a:lstStyle/>
          <a:p>
            <a:pPr marL="12700">
              <a:lnSpc>
                <a:spcPct val="100000"/>
              </a:lnSpc>
              <a:spcBef>
                <a:spcPts val="190"/>
              </a:spcBef>
            </a:pPr>
            <a:r>
              <a:rPr spc="-10" dirty="0">
                <a:latin typeface="+mj-lt"/>
              </a:rPr>
              <a:t>SCDL</a:t>
            </a:r>
            <a:r>
              <a:rPr spc="-60" dirty="0">
                <a:latin typeface="+mj-lt"/>
              </a:rPr>
              <a:t> </a:t>
            </a:r>
            <a:r>
              <a:rPr spc="-5" dirty="0">
                <a:latin typeface="+mj-lt"/>
              </a:rPr>
              <a:t>BUZAU</a:t>
            </a:r>
          </a:p>
        </p:txBody>
      </p:sp>
      <p:sp>
        <p:nvSpPr>
          <p:cNvPr id="7" name="object 5"/>
          <p:cNvSpPr txBox="1">
            <a:spLocks noGrp="1"/>
          </p:cNvSpPr>
          <p:nvPr>
            <p:ph type="dt" sz="half" idx="6"/>
          </p:nvPr>
        </p:nvSpPr>
        <p:spPr>
          <a:xfrm>
            <a:off x="6805772" y="6532366"/>
            <a:ext cx="746125" cy="178254"/>
          </a:xfrm>
          <a:prstGeom prst="rect">
            <a:avLst/>
          </a:prstGeom>
        </p:spPr>
        <p:txBody>
          <a:bodyPr vert="horz" wrap="square" lIns="0" tIns="24130" rIns="0" bIns="0" rtlCol="0">
            <a:spAutoFit/>
          </a:bodyPr>
          <a:lstStyle/>
          <a:p>
            <a:pPr marL="12700">
              <a:lnSpc>
                <a:spcPct val="100000"/>
              </a:lnSpc>
              <a:spcBef>
                <a:spcPts val="190"/>
              </a:spcBef>
            </a:pPr>
            <a:r>
              <a:rPr lang="en-US" spc="-15" dirty="0" smtClean="0">
                <a:latin typeface="+mj-lt"/>
              </a:rPr>
              <a:t>30</a:t>
            </a:r>
            <a:r>
              <a:rPr spc="-10" dirty="0" smtClean="0">
                <a:latin typeface="+mj-lt"/>
              </a:rPr>
              <a:t>.</a:t>
            </a:r>
            <a:r>
              <a:rPr lang="ro-RO" spc="-15" dirty="0" smtClean="0">
                <a:latin typeface="+mj-lt"/>
              </a:rPr>
              <a:t>06</a:t>
            </a:r>
            <a:r>
              <a:rPr dirty="0" smtClean="0">
                <a:latin typeface="+mj-lt"/>
              </a:rPr>
              <a:t>.202</a:t>
            </a:r>
            <a:r>
              <a:rPr lang="ro-RO" dirty="0" smtClean="0">
                <a:latin typeface="+mj-lt"/>
              </a:rPr>
              <a:t>5</a:t>
            </a:r>
            <a:endParaRPr spc="-5" dirty="0">
              <a:latin typeface="+mj-lt"/>
            </a:endParaRPr>
          </a:p>
        </p:txBody>
      </p:sp>
      <p:sp>
        <p:nvSpPr>
          <p:cNvPr id="4" name="Rectangle 3"/>
          <p:cNvSpPr/>
          <p:nvPr/>
        </p:nvSpPr>
        <p:spPr>
          <a:xfrm>
            <a:off x="185224" y="457200"/>
            <a:ext cx="8991600" cy="1200329"/>
          </a:xfrm>
          <a:prstGeom prst="rect">
            <a:avLst/>
          </a:prstGeom>
        </p:spPr>
        <p:txBody>
          <a:bodyPr wrap="square">
            <a:spAutoFit/>
          </a:bodyPr>
          <a:lstStyle/>
          <a:p>
            <a:r>
              <a:rPr lang="en-US" dirty="0"/>
              <a:t> </a:t>
            </a:r>
            <a:r>
              <a:rPr lang="en-US" dirty="0" smtClean="0"/>
              <a:t> Sera </a:t>
            </a:r>
            <a:r>
              <a:rPr lang="en-US" dirty="0" err="1"/>
              <a:t>și</a:t>
            </a:r>
            <a:r>
              <a:rPr lang="en-US" dirty="0"/>
              <a:t> </a:t>
            </a:r>
            <a:r>
              <a:rPr lang="en-US" dirty="0" err="1"/>
              <a:t>NaanDanJain</a:t>
            </a:r>
            <a:r>
              <a:rPr lang="en-US" dirty="0"/>
              <a:t> au </a:t>
            </a:r>
            <a:r>
              <a:rPr lang="en-US" dirty="0" err="1"/>
              <a:t>prezentat</a:t>
            </a:r>
            <a:r>
              <a:rPr lang="en-US" dirty="0"/>
              <a:t> o </a:t>
            </a:r>
            <a:r>
              <a:rPr lang="en-US" dirty="0" err="1"/>
              <a:t>scădere</a:t>
            </a:r>
            <a:r>
              <a:rPr lang="en-US" dirty="0"/>
              <a:t> </a:t>
            </a:r>
            <a:r>
              <a:rPr lang="en-US" dirty="0" err="1"/>
              <a:t>semnificativă</a:t>
            </a:r>
            <a:r>
              <a:rPr lang="en-US" dirty="0"/>
              <a:t> a </a:t>
            </a:r>
            <a:r>
              <a:rPr lang="en-US" dirty="0" err="1"/>
              <a:t>umidității</a:t>
            </a:r>
            <a:r>
              <a:rPr lang="en-US" dirty="0"/>
              <a:t> </a:t>
            </a:r>
            <a:r>
              <a:rPr lang="en-US" dirty="0" err="1"/>
              <a:t>în</a:t>
            </a:r>
            <a:r>
              <a:rPr lang="en-US" dirty="0"/>
              <a:t> </a:t>
            </a:r>
            <a:r>
              <a:rPr lang="en-US" dirty="0" err="1"/>
              <a:t>iunie</a:t>
            </a:r>
            <a:r>
              <a:rPr lang="en-US" dirty="0"/>
              <a:t>, </a:t>
            </a:r>
            <a:r>
              <a:rPr lang="en-US" dirty="0" err="1"/>
              <a:t>până</a:t>
            </a:r>
            <a:r>
              <a:rPr lang="en-US" dirty="0"/>
              <a:t> la 39–40%, </a:t>
            </a:r>
            <a:r>
              <a:rPr lang="en-US" dirty="0" err="1"/>
              <a:t>ceea</a:t>
            </a:r>
            <a:r>
              <a:rPr lang="en-US" dirty="0"/>
              <a:t> </a:t>
            </a:r>
            <a:r>
              <a:rPr lang="en-US" dirty="0" err="1"/>
              <a:t>ce</a:t>
            </a:r>
            <a:r>
              <a:rPr lang="en-US" dirty="0"/>
              <a:t> </a:t>
            </a:r>
            <a:r>
              <a:rPr lang="en-US" dirty="0" err="1"/>
              <a:t>poate</a:t>
            </a:r>
            <a:r>
              <a:rPr lang="en-US" dirty="0"/>
              <a:t> </a:t>
            </a:r>
            <a:r>
              <a:rPr lang="en-US" dirty="0" err="1"/>
              <a:t>afecta</a:t>
            </a:r>
            <a:r>
              <a:rPr lang="en-US" dirty="0"/>
              <a:t> </a:t>
            </a:r>
            <a:r>
              <a:rPr lang="en-US" dirty="0" err="1"/>
              <a:t>dezvoltarea</a:t>
            </a:r>
            <a:r>
              <a:rPr lang="en-US" dirty="0"/>
              <a:t> </a:t>
            </a:r>
            <a:r>
              <a:rPr lang="en-US" dirty="0" err="1"/>
              <a:t>optimă</a:t>
            </a:r>
            <a:r>
              <a:rPr lang="en-US" dirty="0"/>
              <a:t> a </a:t>
            </a:r>
            <a:r>
              <a:rPr lang="en-US" dirty="0" err="1"/>
              <a:t>culturilor</a:t>
            </a:r>
            <a:r>
              <a:rPr lang="en-US" dirty="0"/>
              <a:t> </a:t>
            </a:r>
            <a:r>
              <a:rPr lang="en-US" dirty="0" err="1"/>
              <a:t>sensibile</a:t>
            </a:r>
            <a:r>
              <a:rPr lang="en-US" dirty="0"/>
              <a:t> la deficit </a:t>
            </a:r>
            <a:r>
              <a:rPr lang="en-US" dirty="0" err="1"/>
              <a:t>hidric</a:t>
            </a:r>
            <a:r>
              <a:rPr lang="en-US" dirty="0"/>
              <a:t>.</a:t>
            </a:r>
          </a:p>
          <a:p>
            <a:r>
              <a:rPr lang="en-US" dirty="0"/>
              <a:t>   </a:t>
            </a:r>
            <a:r>
              <a:rPr lang="en-US" dirty="0" smtClean="0"/>
              <a:t> </a:t>
            </a:r>
            <a:r>
              <a:rPr lang="en-US" dirty="0" err="1"/>
              <a:t>Solarul</a:t>
            </a:r>
            <a:r>
              <a:rPr lang="en-US" dirty="0"/>
              <a:t> industrial a </a:t>
            </a:r>
            <a:r>
              <a:rPr lang="en-US" dirty="0" err="1"/>
              <a:t>menținut</a:t>
            </a:r>
            <a:r>
              <a:rPr lang="en-US" dirty="0"/>
              <a:t> o </a:t>
            </a:r>
            <a:r>
              <a:rPr lang="en-US" dirty="0" err="1"/>
              <a:t>umiditate</a:t>
            </a:r>
            <a:r>
              <a:rPr lang="en-US" dirty="0"/>
              <a:t> </a:t>
            </a:r>
            <a:r>
              <a:rPr lang="en-US" dirty="0" err="1"/>
              <a:t>ușor</a:t>
            </a:r>
            <a:r>
              <a:rPr lang="en-US" dirty="0"/>
              <a:t> </a:t>
            </a:r>
            <a:r>
              <a:rPr lang="en-US" dirty="0" err="1"/>
              <a:t>mai</a:t>
            </a:r>
            <a:r>
              <a:rPr lang="en-US" dirty="0"/>
              <a:t> </a:t>
            </a:r>
            <a:r>
              <a:rPr lang="en-US" dirty="0" err="1"/>
              <a:t>ridicată</a:t>
            </a:r>
            <a:r>
              <a:rPr lang="en-US" dirty="0"/>
              <a:t> </a:t>
            </a:r>
            <a:r>
              <a:rPr lang="en-US" dirty="0" err="1"/>
              <a:t>în</a:t>
            </a:r>
            <a:r>
              <a:rPr lang="en-US" dirty="0"/>
              <a:t> </a:t>
            </a:r>
            <a:r>
              <a:rPr lang="en-US" dirty="0" err="1"/>
              <a:t>iunie</a:t>
            </a:r>
            <a:r>
              <a:rPr lang="en-US" dirty="0"/>
              <a:t>, </a:t>
            </a:r>
            <a:r>
              <a:rPr lang="en-US" dirty="0" err="1"/>
              <a:t>probabil</a:t>
            </a:r>
            <a:r>
              <a:rPr lang="en-US" dirty="0"/>
              <a:t> </a:t>
            </a:r>
            <a:r>
              <a:rPr lang="en-US" dirty="0" err="1"/>
              <a:t>datorită</a:t>
            </a:r>
            <a:r>
              <a:rPr lang="en-US" dirty="0"/>
              <a:t> </a:t>
            </a:r>
            <a:r>
              <a:rPr lang="en-US" dirty="0" err="1"/>
              <a:t>volumului</a:t>
            </a:r>
            <a:r>
              <a:rPr lang="en-US" dirty="0"/>
              <a:t> </a:t>
            </a:r>
            <a:r>
              <a:rPr lang="en-US" dirty="0" err="1"/>
              <a:t>mai</a:t>
            </a:r>
            <a:r>
              <a:rPr lang="en-US" dirty="0"/>
              <a:t> mare </a:t>
            </a:r>
            <a:r>
              <a:rPr lang="en-US" dirty="0" err="1"/>
              <a:t>și</a:t>
            </a:r>
            <a:r>
              <a:rPr lang="en-US" dirty="0"/>
              <a:t> </a:t>
            </a:r>
            <a:r>
              <a:rPr lang="en-US" dirty="0" err="1"/>
              <a:t>diferențelor</a:t>
            </a:r>
            <a:r>
              <a:rPr lang="en-US" dirty="0"/>
              <a:t> de </a:t>
            </a:r>
            <a:r>
              <a:rPr lang="en-US" dirty="0" err="1"/>
              <a:t>ventilație</a:t>
            </a:r>
            <a:r>
              <a:rPr lang="en-US" dirty="0"/>
              <a:t>.</a:t>
            </a:r>
            <a:endParaRPr lang="en-US" dirty="0"/>
          </a:p>
        </p:txBody>
      </p:sp>
      <p:sp>
        <p:nvSpPr>
          <p:cNvPr id="5" name="Rectangle 4"/>
          <p:cNvSpPr/>
          <p:nvPr/>
        </p:nvSpPr>
        <p:spPr>
          <a:xfrm>
            <a:off x="185224" y="2169552"/>
            <a:ext cx="8991600" cy="646331"/>
          </a:xfrm>
          <a:prstGeom prst="rect">
            <a:avLst/>
          </a:prstGeom>
        </p:spPr>
        <p:txBody>
          <a:bodyPr wrap="square">
            <a:spAutoFit/>
          </a:bodyPr>
          <a:lstStyle/>
          <a:p>
            <a:pPr algn="ctr"/>
            <a:r>
              <a:rPr lang="en-US" dirty="0" err="1"/>
              <a:t>Tabelul</a:t>
            </a:r>
            <a:r>
              <a:rPr lang="en-US" dirty="0"/>
              <a:t> 10. </a:t>
            </a:r>
            <a:r>
              <a:rPr lang="en-US" dirty="0" err="1"/>
              <a:t>Umiditatea</a:t>
            </a:r>
            <a:r>
              <a:rPr lang="en-US" dirty="0"/>
              <a:t> </a:t>
            </a:r>
            <a:r>
              <a:rPr lang="en-US" dirty="0" err="1"/>
              <a:t>relativă</a:t>
            </a:r>
            <a:r>
              <a:rPr lang="en-US" dirty="0"/>
              <a:t> </a:t>
            </a:r>
            <a:r>
              <a:rPr lang="en-US" dirty="0" err="1"/>
              <a:t>medie</a:t>
            </a:r>
            <a:r>
              <a:rPr lang="en-US" dirty="0"/>
              <a:t> </a:t>
            </a:r>
            <a:r>
              <a:rPr lang="en-US" dirty="0" err="1"/>
              <a:t>și</a:t>
            </a:r>
            <a:r>
              <a:rPr lang="en-US" dirty="0"/>
              <a:t> </a:t>
            </a:r>
            <a:r>
              <a:rPr lang="en-US" dirty="0" err="1"/>
              <a:t>evoluția</a:t>
            </a:r>
            <a:r>
              <a:rPr lang="en-US" dirty="0"/>
              <a:t> </a:t>
            </a:r>
            <a:r>
              <a:rPr lang="en-US" dirty="0" err="1"/>
              <a:t>sa</a:t>
            </a:r>
            <a:r>
              <a:rPr lang="en-US" dirty="0"/>
              <a:t> </a:t>
            </a:r>
            <a:r>
              <a:rPr lang="en-US" dirty="0" err="1"/>
              <a:t>înregistrate</a:t>
            </a:r>
            <a:r>
              <a:rPr lang="en-US" dirty="0"/>
              <a:t> </a:t>
            </a:r>
            <a:r>
              <a:rPr lang="en-US" dirty="0" err="1"/>
              <a:t>pe</a:t>
            </a:r>
            <a:r>
              <a:rPr lang="en-US" dirty="0"/>
              <a:t> </a:t>
            </a:r>
            <a:r>
              <a:rPr lang="en-US" dirty="0" err="1"/>
              <a:t>perioaada</a:t>
            </a:r>
            <a:r>
              <a:rPr lang="en-US" dirty="0"/>
              <a:t> </a:t>
            </a:r>
            <a:r>
              <a:rPr lang="en-US" dirty="0" err="1"/>
              <a:t>desfășurării</a:t>
            </a:r>
            <a:r>
              <a:rPr lang="en-US" dirty="0"/>
              <a:t> </a:t>
            </a:r>
            <a:r>
              <a:rPr lang="en-US" dirty="0" err="1"/>
              <a:t>experiențelor</a:t>
            </a:r>
            <a:endParaRPr lang="en-US" dirty="0"/>
          </a:p>
        </p:txBody>
      </p:sp>
      <p:pic>
        <p:nvPicPr>
          <p:cNvPr id="22529"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000" y="2819400"/>
            <a:ext cx="9677400" cy="2067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wip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76200"/>
            <a:ext cx="8839200" cy="3693319"/>
          </a:xfrm>
          <a:prstGeom prst="rect">
            <a:avLst/>
          </a:prstGeom>
        </p:spPr>
        <p:txBody>
          <a:bodyPr wrap="square">
            <a:spAutoFit/>
          </a:bodyPr>
          <a:lstStyle/>
          <a:p>
            <a:r>
              <a:rPr lang="en-US" dirty="0" smtClean="0"/>
              <a:t>     </a:t>
            </a:r>
            <a:r>
              <a:rPr lang="en-US" dirty="0" err="1" smtClean="0"/>
              <a:t>În</a:t>
            </a:r>
            <a:r>
              <a:rPr lang="en-US" dirty="0" smtClean="0"/>
              <a:t> </a:t>
            </a:r>
            <a:r>
              <a:rPr lang="en-US" dirty="0" err="1"/>
              <a:t>toate</a:t>
            </a:r>
            <a:r>
              <a:rPr lang="en-US" dirty="0"/>
              <a:t> </a:t>
            </a:r>
            <a:r>
              <a:rPr lang="en-US" dirty="0" err="1"/>
              <a:t>spațiile</a:t>
            </a:r>
            <a:r>
              <a:rPr lang="en-US" dirty="0"/>
              <a:t>, </a:t>
            </a:r>
            <a:r>
              <a:rPr lang="en-US" dirty="0" err="1"/>
              <a:t>senzorii</a:t>
            </a:r>
            <a:r>
              <a:rPr lang="en-US" dirty="0"/>
              <a:t> </a:t>
            </a:r>
            <a:r>
              <a:rPr lang="en-US" dirty="0" err="1"/>
              <a:t>amplasați</a:t>
            </a:r>
            <a:r>
              <a:rPr lang="en-US" dirty="0"/>
              <a:t> </a:t>
            </a:r>
            <a:r>
              <a:rPr lang="en-US" dirty="0" err="1"/>
              <a:t>în</a:t>
            </a:r>
            <a:r>
              <a:rPr lang="en-US" dirty="0"/>
              <a:t> </a:t>
            </a:r>
            <a:r>
              <a:rPr lang="en-US" dirty="0" err="1"/>
              <a:t>zona</a:t>
            </a:r>
            <a:r>
              <a:rPr lang="en-US" dirty="0"/>
              <a:t> </a:t>
            </a:r>
            <a:r>
              <a:rPr lang="en-US" dirty="0" err="1"/>
              <a:t>centrală</a:t>
            </a:r>
            <a:r>
              <a:rPr lang="en-US" dirty="0"/>
              <a:t> (S2) au </a:t>
            </a:r>
            <a:r>
              <a:rPr lang="en-US" dirty="0" err="1"/>
              <a:t>înregistrat</a:t>
            </a:r>
            <a:r>
              <a:rPr lang="en-US" dirty="0"/>
              <a:t> </a:t>
            </a:r>
            <a:r>
              <a:rPr lang="en-US" dirty="0" err="1"/>
              <a:t>valorile</a:t>
            </a:r>
            <a:r>
              <a:rPr lang="en-US" dirty="0"/>
              <a:t> </a:t>
            </a:r>
            <a:r>
              <a:rPr lang="en-US" dirty="0" err="1"/>
              <a:t>cele</a:t>
            </a:r>
            <a:r>
              <a:rPr lang="en-US" dirty="0"/>
              <a:t> </a:t>
            </a:r>
            <a:r>
              <a:rPr lang="en-US" dirty="0" err="1"/>
              <a:t>mai</a:t>
            </a:r>
            <a:r>
              <a:rPr lang="en-US" dirty="0"/>
              <a:t> </a:t>
            </a:r>
            <a:r>
              <a:rPr lang="en-US" dirty="0" err="1"/>
              <a:t>ridicate</a:t>
            </a:r>
            <a:r>
              <a:rPr lang="en-US" dirty="0"/>
              <a:t> ale </a:t>
            </a:r>
            <a:r>
              <a:rPr lang="en-US" dirty="0" err="1"/>
              <a:t>temperaturii</a:t>
            </a:r>
            <a:r>
              <a:rPr lang="en-US" dirty="0"/>
              <a:t> </a:t>
            </a:r>
            <a:r>
              <a:rPr lang="en-US" dirty="0" err="1"/>
              <a:t>și</a:t>
            </a:r>
            <a:r>
              <a:rPr lang="en-US" dirty="0"/>
              <a:t> </a:t>
            </a:r>
            <a:r>
              <a:rPr lang="en-US" dirty="0" err="1"/>
              <a:t>cele</a:t>
            </a:r>
            <a:r>
              <a:rPr lang="en-US" dirty="0"/>
              <a:t> </a:t>
            </a:r>
            <a:r>
              <a:rPr lang="en-US" dirty="0" err="1"/>
              <a:t>mai</a:t>
            </a:r>
            <a:r>
              <a:rPr lang="en-US" dirty="0"/>
              <a:t> </a:t>
            </a:r>
            <a:r>
              <a:rPr lang="en-US" dirty="0" err="1"/>
              <a:t>scăzute</a:t>
            </a:r>
            <a:r>
              <a:rPr lang="en-US" dirty="0"/>
              <a:t> ale </a:t>
            </a:r>
            <a:r>
              <a:rPr lang="en-US" dirty="0" err="1"/>
              <a:t>umidității</a:t>
            </a:r>
            <a:r>
              <a:rPr lang="en-US" dirty="0"/>
              <a:t>, </a:t>
            </a:r>
            <a:r>
              <a:rPr lang="en-US" dirty="0" err="1"/>
              <a:t>indicând</a:t>
            </a:r>
            <a:r>
              <a:rPr lang="en-US" dirty="0"/>
              <a:t> </a:t>
            </a:r>
            <a:r>
              <a:rPr lang="en-US" dirty="0" err="1"/>
              <a:t>acumulare</a:t>
            </a:r>
            <a:r>
              <a:rPr lang="en-US" dirty="0"/>
              <a:t> </a:t>
            </a:r>
            <a:r>
              <a:rPr lang="en-US" dirty="0" err="1"/>
              <a:t>maximă</a:t>
            </a:r>
            <a:r>
              <a:rPr lang="en-US" dirty="0"/>
              <a:t> de </a:t>
            </a:r>
            <a:r>
              <a:rPr lang="en-US" dirty="0" err="1"/>
              <a:t>căldură</a:t>
            </a:r>
            <a:r>
              <a:rPr lang="en-US" dirty="0"/>
              <a:t> </a:t>
            </a:r>
            <a:r>
              <a:rPr lang="en-US" dirty="0" err="1"/>
              <a:t>și</a:t>
            </a:r>
            <a:r>
              <a:rPr lang="en-US" dirty="0"/>
              <a:t> </a:t>
            </a:r>
            <a:r>
              <a:rPr lang="en-US" dirty="0" err="1"/>
              <a:t>evaporație</a:t>
            </a:r>
            <a:r>
              <a:rPr lang="en-US" dirty="0"/>
              <a:t> </a:t>
            </a:r>
            <a:r>
              <a:rPr lang="en-US" dirty="0" err="1"/>
              <a:t>intensă</a:t>
            </a:r>
            <a:r>
              <a:rPr lang="en-US" dirty="0"/>
              <a:t> </a:t>
            </a:r>
            <a:r>
              <a:rPr lang="en-US" dirty="0" err="1"/>
              <a:t>în</a:t>
            </a:r>
            <a:r>
              <a:rPr lang="en-US" dirty="0"/>
              <a:t> </a:t>
            </a:r>
            <a:r>
              <a:rPr lang="en-US" dirty="0" err="1"/>
              <a:t>acea</a:t>
            </a:r>
            <a:r>
              <a:rPr lang="en-US" dirty="0"/>
              <a:t> </a:t>
            </a:r>
            <a:r>
              <a:rPr lang="en-US" dirty="0" err="1"/>
              <a:t>zonă</a:t>
            </a:r>
            <a:r>
              <a:rPr lang="en-US" dirty="0" smtClean="0"/>
              <a:t>.</a:t>
            </a:r>
          </a:p>
          <a:p>
            <a:endParaRPr lang="en-US" dirty="0" smtClean="0"/>
          </a:p>
          <a:p>
            <a:r>
              <a:rPr lang="en-US" dirty="0" smtClean="0"/>
              <a:t>    </a:t>
            </a:r>
            <a:r>
              <a:rPr lang="en-US" dirty="0" err="1" smtClean="0"/>
              <a:t>Senzorii</a:t>
            </a:r>
            <a:r>
              <a:rPr lang="en-US" dirty="0" smtClean="0"/>
              <a:t> </a:t>
            </a:r>
            <a:r>
              <a:rPr lang="en-US" dirty="0" err="1"/>
              <a:t>exteriori</a:t>
            </a:r>
            <a:r>
              <a:rPr lang="en-US" dirty="0"/>
              <a:t> (S4) au </a:t>
            </a:r>
            <a:r>
              <a:rPr lang="en-US" dirty="0" err="1"/>
              <a:t>oferit</a:t>
            </a:r>
            <a:r>
              <a:rPr lang="en-US" dirty="0"/>
              <a:t> </a:t>
            </a:r>
            <a:r>
              <a:rPr lang="en-US" dirty="0" err="1"/>
              <a:t>referințe</a:t>
            </a:r>
            <a:r>
              <a:rPr lang="en-US" dirty="0"/>
              <a:t> utile </a:t>
            </a:r>
            <a:r>
              <a:rPr lang="en-US" dirty="0" err="1"/>
              <a:t>privind</a:t>
            </a:r>
            <a:r>
              <a:rPr lang="en-US" dirty="0"/>
              <a:t> </a:t>
            </a:r>
            <a:r>
              <a:rPr lang="en-US" dirty="0" err="1"/>
              <a:t>diferențele</a:t>
            </a:r>
            <a:r>
              <a:rPr lang="en-US" dirty="0"/>
              <a:t> </a:t>
            </a:r>
            <a:r>
              <a:rPr lang="en-US" dirty="0" err="1"/>
              <a:t>dintre</a:t>
            </a:r>
            <a:r>
              <a:rPr lang="en-US" dirty="0"/>
              <a:t> </a:t>
            </a:r>
            <a:r>
              <a:rPr lang="en-US" dirty="0" err="1"/>
              <a:t>climatul</a:t>
            </a:r>
            <a:r>
              <a:rPr lang="en-US" dirty="0"/>
              <a:t> intern </a:t>
            </a:r>
            <a:r>
              <a:rPr lang="en-US" dirty="0" err="1"/>
              <a:t>și</a:t>
            </a:r>
            <a:r>
              <a:rPr lang="en-US" dirty="0"/>
              <a:t> </a:t>
            </a:r>
            <a:r>
              <a:rPr lang="en-US" dirty="0" err="1"/>
              <a:t>cel</a:t>
            </a:r>
            <a:r>
              <a:rPr lang="en-US" dirty="0"/>
              <a:t> extern, </a:t>
            </a:r>
            <a:r>
              <a:rPr lang="en-US" dirty="0" err="1"/>
              <a:t>confirmând</a:t>
            </a:r>
            <a:r>
              <a:rPr lang="en-US" dirty="0"/>
              <a:t> </a:t>
            </a:r>
            <a:r>
              <a:rPr lang="en-US" dirty="0" err="1"/>
              <a:t>eficiența</a:t>
            </a:r>
            <a:r>
              <a:rPr lang="en-US" dirty="0"/>
              <a:t> </a:t>
            </a:r>
            <a:r>
              <a:rPr lang="en-US" dirty="0" err="1"/>
              <a:t>izolării</a:t>
            </a:r>
            <a:r>
              <a:rPr lang="en-US" dirty="0"/>
              <a:t> </a:t>
            </a:r>
            <a:r>
              <a:rPr lang="en-US" dirty="0" err="1"/>
              <a:t>fiecărui</a:t>
            </a:r>
            <a:r>
              <a:rPr lang="en-US" dirty="0"/>
              <a:t> </a:t>
            </a:r>
            <a:r>
              <a:rPr lang="en-US" dirty="0" err="1"/>
              <a:t>spațiu</a:t>
            </a:r>
            <a:r>
              <a:rPr lang="en-US" dirty="0" smtClean="0"/>
              <a:t>.</a:t>
            </a:r>
          </a:p>
          <a:p>
            <a:endParaRPr lang="en-US" dirty="0"/>
          </a:p>
          <a:p>
            <a:r>
              <a:rPr lang="en-US" dirty="0" smtClean="0"/>
              <a:t>    </a:t>
            </a:r>
            <a:r>
              <a:rPr lang="en-US" dirty="0" err="1" smtClean="0"/>
              <a:t>Implicații</a:t>
            </a:r>
            <a:r>
              <a:rPr lang="en-US" dirty="0" smtClean="0"/>
              <a:t> </a:t>
            </a:r>
            <a:r>
              <a:rPr lang="en-US" dirty="0" err="1"/>
              <a:t>pentru</a:t>
            </a:r>
            <a:r>
              <a:rPr lang="en-US" dirty="0"/>
              <a:t> </a:t>
            </a:r>
            <a:r>
              <a:rPr lang="en-US" dirty="0" err="1"/>
              <a:t>managementul</a:t>
            </a:r>
            <a:r>
              <a:rPr lang="en-US" dirty="0"/>
              <a:t> </a:t>
            </a:r>
            <a:r>
              <a:rPr lang="en-US" dirty="0" err="1"/>
              <a:t>agricol</a:t>
            </a:r>
            <a:r>
              <a:rPr lang="en-US" dirty="0"/>
              <a:t> a </a:t>
            </a:r>
            <a:r>
              <a:rPr lang="en-US" dirty="0" err="1"/>
              <a:t>rezultat</a:t>
            </a:r>
            <a:r>
              <a:rPr lang="en-US" dirty="0"/>
              <a:t> </a:t>
            </a:r>
            <a:r>
              <a:rPr lang="en-US" dirty="0" err="1"/>
              <a:t>ca</a:t>
            </a:r>
            <a:r>
              <a:rPr lang="en-US" dirty="0"/>
              <a:t> </a:t>
            </a:r>
            <a:r>
              <a:rPr lang="en-US" dirty="0" err="1"/>
              <a:t>luna</a:t>
            </a:r>
            <a:r>
              <a:rPr lang="en-US" dirty="0"/>
              <a:t> </a:t>
            </a:r>
            <a:r>
              <a:rPr lang="en-US" dirty="0" err="1"/>
              <a:t>Aprilie</a:t>
            </a:r>
            <a:r>
              <a:rPr lang="en-US" dirty="0"/>
              <a:t> a </a:t>
            </a:r>
            <a:r>
              <a:rPr lang="en-US" dirty="0" err="1"/>
              <a:t>oferit</a:t>
            </a:r>
            <a:r>
              <a:rPr lang="en-US" dirty="0"/>
              <a:t> </a:t>
            </a:r>
            <a:r>
              <a:rPr lang="en-US" dirty="0" err="1"/>
              <a:t>condiții</a:t>
            </a:r>
            <a:r>
              <a:rPr lang="en-US" dirty="0"/>
              <a:t> </a:t>
            </a:r>
            <a:r>
              <a:rPr lang="en-US" dirty="0" err="1"/>
              <a:t>ideale</a:t>
            </a:r>
            <a:r>
              <a:rPr lang="en-US" dirty="0"/>
              <a:t> </a:t>
            </a:r>
            <a:r>
              <a:rPr lang="en-US" dirty="0" err="1"/>
              <a:t>pentru</a:t>
            </a:r>
            <a:r>
              <a:rPr lang="en-US" dirty="0"/>
              <a:t> </a:t>
            </a:r>
            <a:r>
              <a:rPr lang="en-US" dirty="0" err="1"/>
              <a:t>înființarea</a:t>
            </a:r>
            <a:r>
              <a:rPr lang="en-US" dirty="0"/>
              <a:t> </a:t>
            </a:r>
            <a:r>
              <a:rPr lang="en-US" dirty="0" err="1"/>
              <a:t>culturilor</a:t>
            </a:r>
            <a:r>
              <a:rPr lang="en-US" dirty="0"/>
              <a:t>: </a:t>
            </a:r>
            <a:r>
              <a:rPr lang="en-US" dirty="0" err="1"/>
              <a:t>temperaturi</a:t>
            </a:r>
            <a:r>
              <a:rPr lang="en-US" dirty="0"/>
              <a:t> moderate </a:t>
            </a:r>
            <a:r>
              <a:rPr lang="en-US" dirty="0" err="1"/>
              <a:t>și</a:t>
            </a:r>
            <a:r>
              <a:rPr lang="en-US" dirty="0"/>
              <a:t> </a:t>
            </a:r>
            <a:r>
              <a:rPr lang="en-US" dirty="0" err="1"/>
              <a:t>umiditate</a:t>
            </a:r>
            <a:r>
              <a:rPr lang="en-US" dirty="0"/>
              <a:t> </a:t>
            </a:r>
            <a:r>
              <a:rPr lang="en-US" dirty="0" err="1"/>
              <a:t>ridicată</a:t>
            </a:r>
            <a:r>
              <a:rPr lang="en-US" dirty="0"/>
              <a:t>, </a:t>
            </a:r>
            <a:r>
              <a:rPr lang="en-US" dirty="0" err="1"/>
              <a:t>luna</a:t>
            </a:r>
            <a:r>
              <a:rPr lang="en-US" dirty="0"/>
              <a:t> Mai a </a:t>
            </a:r>
            <a:r>
              <a:rPr lang="en-US" dirty="0" err="1"/>
              <a:t>favorizat</a:t>
            </a:r>
            <a:r>
              <a:rPr lang="en-US" dirty="0"/>
              <a:t> </a:t>
            </a:r>
            <a:r>
              <a:rPr lang="en-US" dirty="0" err="1"/>
              <a:t>dezvoltarea</a:t>
            </a:r>
            <a:r>
              <a:rPr lang="en-US" dirty="0"/>
              <a:t> </a:t>
            </a:r>
            <a:r>
              <a:rPr lang="en-US" dirty="0" err="1"/>
              <a:t>vegetativă</a:t>
            </a:r>
            <a:r>
              <a:rPr lang="en-US" dirty="0"/>
              <a:t>, </a:t>
            </a:r>
            <a:r>
              <a:rPr lang="en-US" dirty="0" err="1"/>
              <a:t>dar</a:t>
            </a:r>
            <a:r>
              <a:rPr lang="en-US" dirty="0"/>
              <a:t> a </a:t>
            </a:r>
            <a:r>
              <a:rPr lang="en-US" dirty="0" err="1"/>
              <a:t>început</a:t>
            </a:r>
            <a:r>
              <a:rPr lang="en-US" dirty="0"/>
              <a:t> </a:t>
            </a:r>
            <a:r>
              <a:rPr lang="en-US" dirty="0" err="1"/>
              <a:t>să</a:t>
            </a:r>
            <a:r>
              <a:rPr lang="en-US" dirty="0"/>
              <a:t> </a:t>
            </a:r>
            <a:r>
              <a:rPr lang="en-US" dirty="0" err="1"/>
              <a:t>impună</a:t>
            </a:r>
            <a:r>
              <a:rPr lang="en-US" dirty="0"/>
              <a:t> </a:t>
            </a:r>
            <a:r>
              <a:rPr lang="en-US" dirty="0" err="1"/>
              <a:t>monitorizarea</a:t>
            </a:r>
            <a:r>
              <a:rPr lang="en-US" dirty="0"/>
              <a:t> </a:t>
            </a:r>
            <a:r>
              <a:rPr lang="en-US" dirty="0" err="1"/>
              <a:t>atentă</a:t>
            </a:r>
            <a:r>
              <a:rPr lang="en-US" dirty="0"/>
              <a:t> a </a:t>
            </a:r>
            <a:r>
              <a:rPr lang="en-US" dirty="0" err="1"/>
              <a:t>irigațiilor</a:t>
            </a:r>
            <a:r>
              <a:rPr lang="en-US" dirty="0"/>
              <a:t>, </a:t>
            </a:r>
            <a:r>
              <a:rPr lang="en-US" dirty="0" err="1"/>
              <a:t>iar</a:t>
            </a:r>
            <a:r>
              <a:rPr lang="en-US" dirty="0"/>
              <a:t> </a:t>
            </a:r>
            <a:r>
              <a:rPr lang="en-US" dirty="0" err="1"/>
              <a:t>luna</a:t>
            </a:r>
            <a:r>
              <a:rPr lang="en-US" dirty="0"/>
              <a:t> </a:t>
            </a:r>
            <a:r>
              <a:rPr lang="en-US" dirty="0" err="1"/>
              <a:t>Iunie</a:t>
            </a:r>
            <a:r>
              <a:rPr lang="en-US" dirty="0"/>
              <a:t> a </a:t>
            </a:r>
            <a:r>
              <a:rPr lang="en-US" dirty="0" err="1"/>
              <a:t>fost</a:t>
            </a:r>
            <a:r>
              <a:rPr lang="en-US" dirty="0"/>
              <a:t> </a:t>
            </a:r>
            <a:r>
              <a:rPr lang="en-US" dirty="0" err="1"/>
              <a:t>luna</a:t>
            </a:r>
            <a:r>
              <a:rPr lang="en-US" dirty="0"/>
              <a:t> </a:t>
            </a:r>
            <a:r>
              <a:rPr lang="en-US" dirty="0" err="1"/>
              <a:t>cea</a:t>
            </a:r>
            <a:r>
              <a:rPr lang="en-US" dirty="0"/>
              <a:t> </a:t>
            </a:r>
            <a:r>
              <a:rPr lang="en-US" dirty="0" err="1"/>
              <a:t>mai</a:t>
            </a:r>
            <a:r>
              <a:rPr lang="en-US" dirty="0"/>
              <a:t> </a:t>
            </a:r>
            <a:r>
              <a:rPr lang="en-US" dirty="0" err="1"/>
              <a:t>stresantă</a:t>
            </a:r>
            <a:r>
              <a:rPr lang="en-US" dirty="0"/>
              <a:t> din </a:t>
            </a:r>
            <a:r>
              <a:rPr lang="en-US" dirty="0" err="1"/>
              <a:t>punct</a:t>
            </a:r>
            <a:r>
              <a:rPr lang="en-US" dirty="0"/>
              <a:t> de </a:t>
            </a:r>
            <a:r>
              <a:rPr lang="en-US" dirty="0" err="1"/>
              <a:t>vedere</a:t>
            </a:r>
            <a:r>
              <a:rPr lang="en-US" dirty="0"/>
              <a:t> climatic, </a:t>
            </a:r>
            <a:r>
              <a:rPr lang="en-US" dirty="0" err="1"/>
              <a:t>necesitând</a:t>
            </a:r>
            <a:r>
              <a:rPr lang="en-US" dirty="0"/>
              <a:t>: </a:t>
            </a:r>
            <a:r>
              <a:rPr lang="en-US" dirty="0" err="1"/>
              <a:t>Sisteme</a:t>
            </a:r>
            <a:r>
              <a:rPr lang="en-US" dirty="0"/>
              <a:t> de </a:t>
            </a:r>
            <a:r>
              <a:rPr lang="en-US" dirty="0" err="1"/>
              <a:t>ventilație</a:t>
            </a:r>
            <a:r>
              <a:rPr lang="en-US" dirty="0"/>
              <a:t> </a:t>
            </a:r>
            <a:r>
              <a:rPr lang="en-US" dirty="0" err="1"/>
              <a:t>eficientă</a:t>
            </a:r>
            <a:r>
              <a:rPr lang="en-US" dirty="0"/>
              <a:t> (</a:t>
            </a:r>
            <a:r>
              <a:rPr lang="en-US" dirty="0" err="1"/>
              <a:t>naturală</a:t>
            </a:r>
            <a:r>
              <a:rPr lang="en-US" dirty="0"/>
              <a:t> </a:t>
            </a:r>
            <a:r>
              <a:rPr lang="en-US" dirty="0" err="1"/>
              <a:t>sau</a:t>
            </a:r>
            <a:r>
              <a:rPr lang="en-US" dirty="0"/>
              <a:t> </a:t>
            </a:r>
            <a:r>
              <a:rPr lang="en-US" dirty="0" err="1"/>
              <a:t>forțată</a:t>
            </a:r>
            <a:r>
              <a:rPr lang="en-US" dirty="0"/>
              <a:t>); </a:t>
            </a:r>
            <a:r>
              <a:rPr lang="en-US" dirty="0" err="1"/>
              <a:t>Umbrirea</a:t>
            </a:r>
            <a:r>
              <a:rPr lang="en-US" dirty="0"/>
              <a:t> </a:t>
            </a:r>
            <a:r>
              <a:rPr lang="en-US" dirty="0" err="1"/>
              <a:t>sau</a:t>
            </a:r>
            <a:r>
              <a:rPr lang="en-US" dirty="0"/>
              <a:t> </a:t>
            </a:r>
            <a:r>
              <a:rPr lang="en-US" dirty="0" err="1"/>
              <a:t>acoperire</a:t>
            </a:r>
            <a:r>
              <a:rPr lang="en-US" dirty="0"/>
              <a:t> </a:t>
            </a:r>
            <a:r>
              <a:rPr lang="en-US" dirty="0" err="1"/>
              <a:t>parțială</a:t>
            </a:r>
            <a:r>
              <a:rPr lang="en-US" dirty="0"/>
              <a:t> a </a:t>
            </a:r>
            <a:r>
              <a:rPr lang="en-US" dirty="0" err="1"/>
              <a:t>spațiului</a:t>
            </a:r>
            <a:r>
              <a:rPr lang="en-US" dirty="0"/>
              <a:t> ( </a:t>
            </a:r>
            <a:r>
              <a:rPr lang="en-US" dirty="0" err="1"/>
              <a:t>cretizare</a:t>
            </a:r>
            <a:r>
              <a:rPr lang="en-US" dirty="0"/>
              <a:t> ); </a:t>
            </a:r>
            <a:r>
              <a:rPr lang="en-US" dirty="0" err="1"/>
              <a:t>Regim</a:t>
            </a:r>
            <a:r>
              <a:rPr lang="en-US" dirty="0"/>
              <a:t> de </a:t>
            </a:r>
            <a:r>
              <a:rPr lang="en-US" dirty="0" err="1"/>
              <a:t>irigare</a:t>
            </a:r>
            <a:r>
              <a:rPr lang="en-US" dirty="0"/>
              <a:t> </a:t>
            </a:r>
            <a:r>
              <a:rPr lang="en-US" dirty="0" err="1"/>
              <a:t>adaptat</a:t>
            </a:r>
            <a:r>
              <a:rPr lang="en-US" dirty="0"/>
              <a:t> </a:t>
            </a:r>
            <a:r>
              <a:rPr lang="en-US" dirty="0" err="1"/>
              <a:t>frecvent</a:t>
            </a:r>
            <a:r>
              <a:rPr lang="en-US" dirty="0"/>
              <a:t> </a:t>
            </a:r>
            <a:r>
              <a:rPr lang="en-US" dirty="0" err="1"/>
              <a:t>și</a:t>
            </a:r>
            <a:r>
              <a:rPr lang="en-US" dirty="0"/>
              <a:t> </a:t>
            </a:r>
            <a:r>
              <a:rPr lang="en-US" dirty="0" err="1"/>
              <a:t>localizat</a:t>
            </a:r>
            <a:r>
              <a:rPr lang="en-US" dirty="0"/>
              <a:t>, </a:t>
            </a:r>
            <a:r>
              <a:rPr lang="en-US" dirty="0" err="1"/>
              <a:t>mai</a:t>
            </a:r>
            <a:r>
              <a:rPr lang="en-US" dirty="0"/>
              <a:t> ales </a:t>
            </a:r>
            <a:r>
              <a:rPr lang="en-US" dirty="0" err="1"/>
              <a:t>în</a:t>
            </a:r>
            <a:r>
              <a:rPr lang="en-US" dirty="0"/>
              <a:t> </a:t>
            </a:r>
            <a:r>
              <a:rPr lang="en-US" dirty="0" err="1"/>
              <a:t>zona</a:t>
            </a:r>
            <a:r>
              <a:rPr lang="en-US" dirty="0"/>
              <a:t> </a:t>
            </a:r>
            <a:r>
              <a:rPr lang="en-US" dirty="0" err="1"/>
              <a:t>centrală</a:t>
            </a:r>
            <a:r>
              <a:rPr lang="en-US" dirty="0"/>
              <a:t>;</a:t>
            </a:r>
          </a:p>
        </p:txBody>
      </p:sp>
      <p:sp>
        <p:nvSpPr>
          <p:cNvPr id="5" name="Rectangle 4"/>
          <p:cNvSpPr/>
          <p:nvPr/>
        </p:nvSpPr>
        <p:spPr>
          <a:xfrm>
            <a:off x="158262" y="3777500"/>
            <a:ext cx="8991600" cy="2308324"/>
          </a:xfrm>
          <a:prstGeom prst="rect">
            <a:avLst/>
          </a:prstGeom>
        </p:spPr>
        <p:txBody>
          <a:bodyPr wrap="square">
            <a:spAutoFit/>
          </a:bodyPr>
          <a:lstStyle/>
          <a:p>
            <a:r>
              <a:rPr lang="en-US" dirty="0"/>
              <a:t> </a:t>
            </a:r>
            <a:r>
              <a:rPr lang="en-US" dirty="0" err="1"/>
              <a:t>Datele</a:t>
            </a:r>
            <a:r>
              <a:rPr lang="en-US" dirty="0"/>
              <a:t> </a:t>
            </a:r>
            <a:r>
              <a:rPr lang="en-US" dirty="0" err="1"/>
              <a:t>obținute</a:t>
            </a:r>
            <a:r>
              <a:rPr lang="en-US" dirty="0"/>
              <a:t> </a:t>
            </a:r>
            <a:r>
              <a:rPr lang="en-US" dirty="0" err="1"/>
              <a:t>prin</a:t>
            </a:r>
            <a:r>
              <a:rPr lang="en-US" dirty="0"/>
              <a:t> </a:t>
            </a:r>
            <a:r>
              <a:rPr lang="en-US" dirty="0" err="1"/>
              <a:t>intermediul</a:t>
            </a:r>
            <a:r>
              <a:rPr lang="en-US" dirty="0"/>
              <a:t> </a:t>
            </a:r>
            <a:r>
              <a:rPr lang="en-US" dirty="0" err="1"/>
              <a:t>senzorilor</a:t>
            </a:r>
            <a:r>
              <a:rPr lang="en-US" dirty="0"/>
              <a:t> de </a:t>
            </a:r>
            <a:r>
              <a:rPr lang="en-US" dirty="0" err="1"/>
              <a:t>temperatură</a:t>
            </a:r>
            <a:r>
              <a:rPr lang="en-US" dirty="0"/>
              <a:t> </a:t>
            </a:r>
            <a:r>
              <a:rPr lang="en-US" dirty="0" err="1"/>
              <a:t>și</a:t>
            </a:r>
            <a:r>
              <a:rPr lang="en-US" dirty="0"/>
              <a:t> </a:t>
            </a:r>
            <a:r>
              <a:rPr lang="en-US" dirty="0" err="1"/>
              <a:t>umiditate</a:t>
            </a:r>
            <a:r>
              <a:rPr lang="en-US" dirty="0"/>
              <a:t> </a:t>
            </a:r>
            <a:r>
              <a:rPr lang="en-US" dirty="0" err="1"/>
              <a:t>confirma</a:t>
            </a:r>
            <a:r>
              <a:rPr lang="en-US" dirty="0"/>
              <a:t> </a:t>
            </a:r>
            <a:r>
              <a:rPr lang="en-US" dirty="0" err="1"/>
              <a:t>faptul</a:t>
            </a:r>
            <a:r>
              <a:rPr lang="en-US" dirty="0"/>
              <a:t> </a:t>
            </a:r>
            <a:r>
              <a:rPr lang="en-US" dirty="0" err="1"/>
              <a:t>că</a:t>
            </a:r>
            <a:r>
              <a:rPr lang="en-US" dirty="0"/>
              <a:t> sera </a:t>
            </a:r>
            <a:r>
              <a:rPr lang="en-US" dirty="0" err="1"/>
              <a:t>și</a:t>
            </a:r>
            <a:r>
              <a:rPr lang="en-US" dirty="0"/>
              <a:t> </a:t>
            </a:r>
            <a:r>
              <a:rPr lang="en-US" dirty="0" err="1"/>
              <a:t>solarul</a:t>
            </a:r>
            <a:r>
              <a:rPr lang="en-US" dirty="0"/>
              <a:t> </a:t>
            </a:r>
            <a:r>
              <a:rPr lang="en-US" dirty="0" err="1"/>
              <a:t>NaanDanJain</a:t>
            </a:r>
            <a:r>
              <a:rPr lang="en-US" dirty="0"/>
              <a:t> </a:t>
            </a:r>
            <a:r>
              <a:rPr lang="en-US" dirty="0" err="1"/>
              <a:t>oferă</a:t>
            </a:r>
            <a:r>
              <a:rPr lang="en-US" dirty="0"/>
              <a:t> un </a:t>
            </a:r>
            <a:r>
              <a:rPr lang="en-US" dirty="0" err="1"/>
              <a:t>microclimat</a:t>
            </a:r>
            <a:r>
              <a:rPr lang="en-US" dirty="0"/>
              <a:t> </a:t>
            </a:r>
            <a:r>
              <a:rPr lang="en-US" dirty="0" err="1"/>
              <a:t>mai</a:t>
            </a:r>
            <a:r>
              <a:rPr lang="en-US" dirty="0"/>
              <a:t> constant </a:t>
            </a:r>
            <a:r>
              <a:rPr lang="en-US" dirty="0" err="1"/>
              <a:t>și</a:t>
            </a:r>
            <a:r>
              <a:rPr lang="en-US" dirty="0"/>
              <a:t> </a:t>
            </a:r>
            <a:r>
              <a:rPr lang="en-US" dirty="0" err="1"/>
              <a:t>mai</a:t>
            </a:r>
            <a:r>
              <a:rPr lang="en-US" dirty="0"/>
              <a:t> </a:t>
            </a:r>
            <a:r>
              <a:rPr lang="en-US" dirty="0" err="1"/>
              <a:t>cald</a:t>
            </a:r>
            <a:r>
              <a:rPr lang="en-US" dirty="0"/>
              <a:t> </a:t>
            </a:r>
            <a:r>
              <a:rPr lang="en-US" dirty="0" err="1"/>
              <a:t>decât</a:t>
            </a:r>
            <a:r>
              <a:rPr lang="en-US" dirty="0"/>
              <a:t> </a:t>
            </a:r>
            <a:r>
              <a:rPr lang="en-US" dirty="0" err="1"/>
              <a:t>solarul</a:t>
            </a:r>
            <a:r>
              <a:rPr lang="en-US" dirty="0"/>
              <a:t> tip industrial. </a:t>
            </a:r>
            <a:r>
              <a:rPr lang="en-US" dirty="0" err="1"/>
              <a:t>Totuși</a:t>
            </a:r>
            <a:r>
              <a:rPr lang="en-US" dirty="0"/>
              <a:t>, </a:t>
            </a:r>
            <a:r>
              <a:rPr lang="en-US" dirty="0" err="1"/>
              <a:t>în</a:t>
            </a:r>
            <a:r>
              <a:rPr lang="en-US" dirty="0"/>
              <a:t> </a:t>
            </a:r>
            <a:r>
              <a:rPr lang="en-US" dirty="0" err="1"/>
              <a:t>perioada</a:t>
            </a:r>
            <a:r>
              <a:rPr lang="en-US" dirty="0"/>
              <a:t> de </a:t>
            </a:r>
            <a:r>
              <a:rPr lang="en-US" dirty="0" err="1"/>
              <a:t>vară</a:t>
            </a:r>
            <a:r>
              <a:rPr lang="en-US" dirty="0"/>
              <a:t> (</a:t>
            </a:r>
            <a:r>
              <a:rPr lang="en-US" dirty="0" err="1"/>
              <a:t>mai</a:t>
            </a:r>
            <a:r>
              <a:rPr lang="en-US" dirty="0"/>
              <a:t> ales </a:t>
            </a:r>
            <a:r>
              <a:rPr lang="en-US" dirty="0" err="1"/>
              <a:t>iunie</a:t>
            </a:r>
            <a:r>
              <a:rPr lang="en-US" dirty="0"/>
              <a:t>), </a:t>
            </a:r>
            <a:r>
              <a:rPr lang="en-US" dirty="0" err="1"/>
              <a:t>toate</a:t>
            </a:r>
            <a:r>
              <a:rPr lang="en-US" dirty="0"/>
              <a:t> </a:t>
            </a:r>
            <a:r>
              <a:rPr lang="en-US" dirty="0" err="1"/>
              <a:t>spațiile</a:t>
            </a:r>
            <a:r>
              <a:rPr lang="en-US" dirty="0"/>
              <a:t> </a:t>
            </a:r>
            <a:r>
              <a:rPr lang="en-US" dirty="0" err="1"/>
              <a:t>protejate</a:t>
            </a:r>
            <a:r>
              <a:rPr lang="en-US" dirty="0"/>
              <a:t> </a:t>
            </a:r>
            <a:r>
              <a:rPr lang="en-US" dirty="0" err="1"/>
              <a:t>sunt</a:t>
            </a:r>
            <a:r>
              <a:rPr lang="en-US" dirty="0"/>
              <a:t> </a:t>
            </a:r>
            <a:r>
              <a:rPr lang="en-US" dirty="0" err="1"/>
              <a:t>expuse</a:t>
            </a:r>
            <a:r>
              <a:rPr lang="en-US" dirty="0"/>
              <a:t> </a:t>
            </a:r>
            <a:r>
              <a:rPr lang="en-US" dirty="0" err="1"/>
              <a:t>riscului</a:t>
            </a:r>
            <a:r>
              <a:rPr lang="en-US" dirty="0"/>
              <a:t> de </a:t>
            </a:r>
            <a:r>
              <a:rPr lang="en-US" dirty="0" err="1"/>
              <a:t>supraîncălzire</a:t>
            </a:r>
            <a:r>
              <a:rPr lang="en-US" dirty="0"/>
              <a:t> </a:t>
            </a:r>
            <a:r>
              <a:rPr lang="en-US" dirty="0" err="1"/>
              <a:t>și</a:t>
            </a:r>
            <a:r>
              <a:rPr lang="en-US" dirty="0"/>
              <a:t> </a:t>
            </a:r>
            <a:r>
              <a:rPr lang="en-US" dirty="0" err="1"/>
              <a:t>scădere</a:t>
            </a:r>
            <a:r>
              <a:rPr lang="en-US" dirty="0"/>
              <a:t> a </a:t>
            </a:r>
            <a:r>
              <a:rPr lang="en-US" dirty="0" err="1"/>
              <a:t>umidității</a:t>
            </a:r>
            <a:r>
              <a:rPr lang="en-US" dirty="0"/>
              <a:t>, </a:t>
            </a:r>
            <a:r>
              <a:rPr lang="en-US" dirty="0" err="1"/>
              <a:t>necesitând</a:t>
            </a:r>
            <a:r>
              <a:rPr lang="en-US" dirty="0"/>
              <a:t> </a:t>
            </a:r>
            <a:r>
              <a:rPr lang="en-US" dirty="0" err="1"/>
              <a:t>strategii</a:t>
            </a:r>
            <a:r>
              <a:rPr lang="en-US" dirty="0"/>
              <a:t> proactive de control climatic.</a:t>
            </a:r>
          </a:p>
          <a:p>
            <a:r>
              <a:rPr lang="en-US" dirty="0"/>
              <a:t>                </a:t>
            </a:r>
            <a:r>
              <a:rPr lang="en-US" dirty="0" err="1"/>
              <a:t>Utilizarea</a:t>
            </a:r>
            <a:r>
              <a:rPr lang="en-US" dirty="0"/>
              <a:t> </a:t>
            </a:r>
            <a:r>
              <a:rPr lang="en-US" dirty="0" err="1"/>
              <a:t>sistemelor</a:t>
            </a:r>
            <a:r>
              <a:rPr lang="en-US" dirty="0"/>
              <a:t> automate de </a:t>
            </a:r>
            <a:r>
              <a:rPr lang="en-US" dirty="0" err="1"/>
              <a:t>monitorizare</a:t>
            </a:r>
            <a:r>
              <a:rPr lang="en-US" dirty="0"/>
              <a:t> (data </a:t>
            </a:r>
            <a:r>
              <a:rPr lang="en-US" dirty="0" err="1"/>
              <a:t>loggeri</a:t>
            </a:r>
            <a:r>
              <a:rPr lang="en-US" dirty="0"/>
              <a:t> </a:t>
            </a:r>
            <a:r>
              <a:rPr lang="en-US" dirty="0" err="1"/>
              <a:t>și</a:t>
            </a:r>
            <a:r>
              <a:rPr lang="en-US" dirty="0"/>
              <a:t> </a:t>
            </a:r>
            <a:r>
              <a:rPr lang="en-US" dirty="0" err="1"/>
              <a:t>senzori</a:t>
            </a:r>
            <a:r>
              <a:rPr lang="en-US" dirty="0"/>
              <a:t> </a:t>
            </a:r>
            <a:r>
              <a:rPr lang="en-US" dirty="0" err="1"/>
              <a:t>multipli</a:t>
            </a:r>
            <a:r>
              <a:rPr lang="en-US" dirty="0"/>
              <a:t>), </a:t>
            </a:r>
            <a:r>
              <a:rPr lang="en-US" dirty="0" err="1"/>
              <a:t>corelată</a:t>
            </a:r>
            <a:r>
              <a:rPr lang="en-US" dirty="0"/>
              <a:t> cu </a:t>
            </a:r>
            <a:r>
              <a:rPr lang="en-US" dirty="0" err="1"/>
              <a:t>analiza</a:t>
            </a:r>
            <a:r>
              <a:rPr lang="en-US" dirty="0"/>
              <a:t> </a:t>
            </a:r>
            <a:r>
              <a:rPr lang="en-US" dirty="0" err="1"/>
              <a:t>comparativă</a:t>
            </a:r>
            <a:r>
              <a:rPr lang="en-US" dirty="0"/>
              <a:t>, </a:t>
            </a:r>
            <a:r>
              <a:rPr lang="en-US" dirty="0" err="1"/>
              <a:t>permite</a:t>
            </a:r>
            <a:r>
              <a:rPr lang="en-US" dirty="0"/>
              <a:t> </a:t>
            </a:r>
            <a:r>
              <a:rPr lang="en-US" dirty="0" err="1"/>
              <a:t>optimizarea</a:t>
            </a:r>
            <a:r>
              <a:rPr lang="en-US" dirty="0"/>
              <a:t> </a:t>
            </a:r>
            <a:r>
              <a:rPr lang="en-US" dirty="0" err="1"/>
              <a:t>microclimatului</a:t>
            </a:r>
            <a:r>
              <a:rPr lang="en-US" dirty="0"/>
              <a:t> </a:t>
            </a:r>
            <a:r>
              <a:rPr lang="en-US" dirty="0" err="1"/>
              <a:t>pentru</a:t>
            </a:r>
            <a:r>
              <a:rPr lang="en-US" dirty="0"/>
              <a:t> </a:t>
            </a:r>
            <a:r>
              <a:rPr lang="en-US" dirty="0" err="1"/>
              <a:t>fiecare</a:t>
            </a:r>
            <a:r>
              <a:rPr lang="en-US" dirty="0"/>
              <a:t> </a:t>
            </a:r>
            <a:r>
              <a:rPr lang="en-US" dirty="0" err="1"/>
              <a:t>cultură</a:t>
            </a:r>
            <a:r>
              <a:rPr lang="en-US" dirty="0"/>
              <a:t>, </a:t>
            </a:r>
            <a:r>
              <a:rPr lang="en-US" dirty="0" err="1"/>
              <a:t>îmbunătățind</a:t>
            </a:r>
            <a:r>
              <a:rPr lang="en-US" dirty="0"/>
              <a:t> </a:t>
            </a:r>
            <a:r>
              <a:rPr lang="en-US" dirty="0" err="1"/>
              <a:t>randamentul</a:t>
            </a:r>
            <a:r>
              <a:rPr lang="en-US" dirty="0"/>
              <a:t> </a:t>
            </a:r>
            <a:r>
              <a:rPr lang="en-US" dirty="0" err="1"/>
              <a:t>și</a:t>
            </a:r>
            <a:r>
              <a:rPr lang="en-US" dirty="0"/>
              <a:t> </a:t>
            </a:r>
            <a:r>
              <a:rPr lang="en-US" dirty="0" err="1"/>
              <a:t>calitatea</a:t>
            </a:r>
            <a:r>
              <a:rPr lang="en-US" dirty="0"/>
              <a:t> </a:t>
            </a:r>
            <a:r>
              <a:rPr lang="en-US" dirty="0" err="1"/>
              <a:t>producției</a:t>
            </a:r>
            <a:r>
              <a:rPr lang="en-US" dirty="0"/>
              <a:t> </a:t>
            </a:r>
            <a:r>
              <a:rPr lang="en-US" dirty="0" err="1"/>
              <a:t>în</a:t>
            </a:r>
            <a:r>
              <a:rPr lang="en-US" dirty="0"/>
              <a:t> </a:t>
            </a:r>
            <a:r>
              <a:rPr lang="en-US" dirty="0" err="1"/>
              <a:t>condiții</a:t>
            </a:r>
            <a:r>
              <a:rPr lang="en-US" dirty="0"/>
              <a:t> </a:t>
            </a:r>
            <a:r>
              <a:rPr lang="en-US" dirty="0" err="1"/>
              <a:t>schimbărilor</a:t>
            </a:r>
            <a:r>
              <a:rPr lang="en-US" dirty="0"/>
              <a:t> </a:t>
            </a:r>
            <a:r>
              <a:rPr lang="en-US" dirty="0" err="1"/>
              <a:t>climatice</a:t>
            </a:r>
            <a:r>
              <a:rPr lang="en-US" dirty="0"/>
              <a:t> accentuate.</a:t>
            </a:r>
            <a:endParaRPr lang="en-US" dirty="0"/>
          </a:p>
        </p:txBody>
      </p:sp>
    </p:spTree>
  </p:cSld>
  <p:clrMapOvr>
    <a:masterClrMapping/>
  </p:clrMapOvr>
  <p:transition spd="slow">
    <p:wip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477" y="1583674"/>
            <a:ext cx="9067800" cy="2308324"/>
          </a:xfrm>
          <a:prstGeom prst="rect">
            <a:avLst/>
          </a:prstGeom>
        </p:spPr>
        <p:txBody>
          <a:bodyPr wrap="square">
            <a:spAutoFit/>
          </a:bodyPr>
          <a:lstStyle/>
          <a:p>
            <a:r>
              <a:rPr lang="en-US" dirty="0" smtClean="0"/>
              <a:t>La P1 – ICDLF </a:t>
            </a:r>
            <a:r>
              <a:rPr lang="en-US" dirty="0" err="1" smtClean="0"/>
              <a:t>Vidra</a:t>
            </a:r>
            <a:r>
              <a:rPr lang="en-US" dirty="0" smtClean="0"/>
              <a:t> in </a:t>
            </a:r>
            <a:r>
              <a:rPr lang="en-US" dirty="0" err="1" smtClean="0"/>
              <a:t>urma</a:t>
            </a:r>
            <a:r>
              <a:rPr lang="en-US" dirty="0" smtClean="0"/>
              <a:t> </a:t>
            </a:r>
            <a:r>
              <a:rPr lang="en-US" dirty="0" err="1" smtClean="0"/>
              <a:t>monitorizarii</a:t>
            </a:r>
            <a:r>
              <a:rPr lang="en-US" dirty="0" smtClean="0"/>
              <a:t> </a:t>
            </a:r>
            <a:r>
              <a:rPr lang="en-US" dirty="0" err="1" smtClean="0"/>
              <a:t>pana</a:t>
            </a:r>
            <a:r>
              <a:rPr lang="en-US" dirty="0" smtClean="0"/>
              <a:t> la </a:t>
            </a:r>
            <a:r>
              <a:rPr lang="en-US" dirty="0" err="1" smtClean="0"/>
              <a:t>aceasta</a:t>
            </a:r>
            <a:r>
              <a:rPr lang="en-US" dirty="0" smtClean="0"/>
              <a:t> data s-a </a:t>
            </a:r>
            <a:r>
              <a:rPr lang="en-US" dirty="0" err="1" smtClean="0"/>
              <a:t>obsevat</a:t>
            </a:r>
            <a:r>
              <a:rPr lang="en-US" dirty="0" smtClean="0"/>
              <a:t> </a:t>
            </a:r>
            <a:r>
              <a:rPr lang="en-US" dirty="0" err="1" smtClean="0"/>
              <a:t>ca</a:t>
            </a:r>
            <a:r>
              <a:rPr lang="en-US" dirty="0" smtClean="0"/>
              <a:t> : </a:t>
            </a:r>
            <a:r>
              <a:rPr lang="ro-RO" dirty="0" smtClean="0"/>
              <a:t>sera </a:t>
            </a:r>
            <a:r>
              <a:rPr lang="ro-RO" dirty="0"/>
              <a:t>Vidra  oferă stabilitate termică și valorile cele mai ridicate pentru temperaturi medii și minime (ideal pentru început de cultură). Poate necesita sisteme de ventilație activă în iunie, pentru a evita supraîncălzirea.  solarul tip Israel prezintă cele mai mari oscilații termice (ex. minime joase și maxime ridicate), necesitând atenție la stresul termic și controlul microclimatului. Solar tip tunel se comportă similar cu sera Vidra, dar cu ușoare variații și o ventilație naturală mai eficientă.   În iunie, poate depăși pragul critic de temperatură pentru unele specii sensibile la căldură.</a:t>
            </a:r>
            <a:endParaRPr lang="en-US" dirty="0"/>
          </a:p>
        </p:txBody>
      </p:sp>
      <p:sp>
        <p:nvSpPr>
          <p:cNvPr id="5" name="Rectangle 4"/>
          <p:cNvSpPr/>
          <p:nvPr/>
        </p:nvSpPr>
        <p:spPr>
          <a:xfrm>
            <a:off x="152400" y="381000"/>
            <a:ext cx="8763000" cy="1200329"/>
          </a:xfrm>
          <a:prstGeom prst="rect">
            <a:avLst/>
          </a:prstGeom>
        </p:spPr>
        <p:txBody>
          <a:bodyPr wrap="square">
            <a:spAutoFit/>
          </a:bodyPr>
          <a:lstStyle/>
          <a:p>
            <a:r>
              <a:rPr lang="en-US" dirty="0" smtClean="0"/>
              <a:t>  </a:t>
            </a:r>
            <a:r>
              <a:rPr lang="en-US" dirty="0" err="1"/>
              <a:t>Utilizarea</a:t>
            </a:r>
            <a:r>
              <a:rPr lang="en-US" dirty="0"/>
              <a:t> </a:t>
            </a:r>
            <a:r>
              <a:rPr lang="en-US" dirty="0" err="1"/>
              <a:t>sistemelor</a:t>
            </a:r>
            <a:r>
              <a:rPr lang="en-US" dirty="0"/>
              <a:t> automate de </a:t>
            </a:r>
            <a:r>
              <a:rPr lang="en-US" dirty="0" err="1"/>
              <a:t>monitorizare</a:t>
            </a:r>
            <a:r>
              <a:rPr lang="en-US" dirty="0"/>
              <a:t> (data </a:t>
            </a:r>
            <a:r>
              <a:rPr lang="en-US" dirty="0" err="1"/>
              <a:t>loggeri</a:t>
            </a:r>
            <a:r>
              <a:rPr lang="en-US" dirty="0"/>
              <a:t> </a:t>
            </a:r>
            <a:r>
              <a:rPr lang="en-US" dirty="0" err="1"/>
              <a:t>și</a:t>
            </a:r>
            <a:r>
              <a:rPr lang="en-US" dirty="0"/>
              <a:t> </a:t>
            </a:r>
            <a:r>
              <a:rPr lang="en-US" dirty="0" err="1"/>
              <a:t>senzori</a:t>
            </a:r>
            <a:r>
              <a:rPr lang="en-US" dirty="0"/>
              <a:t> </a:t>
            </a:r>
            <a:r>
              <a:rPr lang="en-US" dirty="0" err="1"/>
              <a:t>multipli</a:t>
            </a:r>
            <a:r>
              <a:rPr lang="en-US" dirty="0"/>
              <a:t>), </a:t>
            </a:r>
            <a:r>
              <a:rPr lang="en-US" dirty="0" err="1"/>
              <a:t>corelată</a:t>
            </a:r>
            <a:r>
              <a:rPr lang="en-US" dirty="0"/>
              <a:t> cu </a:t>
            </a:r>
            <a:r>
              <a:rPr lang="en-US" dirty="0" err="1"/>
              <a:t>analiza</a:t>
            </a:r>
            <a:r>
              <a:rPr lang="en-US" dirty="0"/>
              <a:t> </a:t>
            </a:r>
            <a:r>
              <a:rPr lang="en-US" dirty="0" err="1"/>
              <a:t>comparativă</a:t>
            </a:r>
            <a:r>
              <a:rPr lang="en-US" dirty="0"/>
              <a:t>, </a:t>
            </a:r>
            <a:r>
              <a:rPr lang="en-US" dirty="0" err="1"/>
              <a:t>permite</a:t>
            </a:r>
            <a:r>
              <a:rPr lang="en-US" dirty="0"/>
              <a:t> </a:t>
            </a:r>
            <a:r>
              <a:rPr lang="en-US" dirty="0" err="1"/>
              <a:t>optimizarea</a:t>
            </a:r>
            <a:r>
              <a:rPr lang="en-US" dirty="0"/>
              <a:t> </a:t>
            </a:r>
            <a:r>
              <a:rPr lang="en-US" dirty="0" err="1"/>
              <a:t>microclimatului</a:t>
            </a:r>
            <a:r>
              <a:rPr lang="en-US" dirty="0"/>
              <a:t> </a:t>
            </a:r>
            <a:r>
              <a:rPr lang="en-US" dirty="0" err="1"/>
              <a:t>pentru</a:t>
            </a:r>
            <a:r>
              <a:rPr lang="en-US" dirty="0"/>
              <a:t> </a:t>
            </a:r>
            <a:r>
              <a:rPr lang="en-US" dirty="0" err="1"/>
              <a:t>fiecare</a:t>
            </a:r>
            <a:r>
              <a:rPr lang="en-US" dirty="0"/>
              <a:t> </a:t>
            </a:r>
            <a:r>
              <a:rPr lang="en-US" dirty="0" err="1"/>
              <a:t>cultură</a:t>
            </a:r>
            <a:r>
              <a:rPr lang="en-US" dirty="0"/>
              <a:t>, </a:t>
            </a:r>
            <a:r>
              <a:rPr lang="en-US" dirty="0" err="1"/>
              <a:t>îmbunătățind</a:t>
            </a:r>
            <a:r>
              <a:rPr lang="en-US" dirty="0"/>
              <a:t> </a:t>
            </a:r>
            <a:r>
              <a:rPr lang="en-US" dirty="0" err="1"/>
              <a:t>randamentul</a:t>
            </a:r>
            <a:r>
              <a:rPr lang="en-US" dirty="0"/>
              <a:t> </a:t>
            </a:r>
            <a:r>
              <a:rPr lang="en-US" dirty="0" err="1"/>
              <a:t>și</a:t>
            </a:r>
            <a:r>
              <a:rPr lang="en-US" dirty="0"/>
              <a:t> </a:t>
            </a:r>
            <a:r>
              <a:rPr lang="en-US" dirty="0" err="1"/>
              <a:t>calitatea</a:t>
            </a:r>
            <a:r>
              <a:rPr lang="en-US" dirty="0"/>
              <a:t> </a:t>
            </a:r>
            <a:r>
              <a:rPr lang="en-US" dirty="0" err="1"/>
              <a:t>producției</a:t>
            </a:r>
            <a:r>
              <a:rPr lang="en-US" dirty="0"/>
              <a:t> </a:t>
            </a:r>
            <a:r>
              <a:rPr lang="en-US" dirty="0" err="1"/>
              <a:t>în</a:t>
            </a:r>
            <a:r>
              <a:rPr lang="en-US" dirty="0"/>
              <a:t> </a:t>
            </a:r>
            <a:r>
              <a:rPr lang="en-US" dirty="0" err="1"/>
              <a:t>condiții</a:t>
            </a:r>
            <a:r>
              <a:rPr lang="en-US" dirty="0"/>
              <a:t> </a:t>
            </a:r>
            <a:r>
              <a:rPr lang="en-US" dirty="0" err="1"/>
              <a:t>schimbărilor</a:t>
            </a:r>
            <a:r>
              <a:rPr lang="en-US" dirty="0"/>
              <a:t> </a:t>
            </a:r>
            <a:r>
              <a:rPr lang="en-US" dirty="0" err="1"/>
              <a:t>climatice</a:t>
            </a:r>
            <a:r>
              <a:rPr lang="en-US" dirty="0"/>
              <a:t> accentuate</a:t>
            </a:r>
          </a:p>
        </p:txBody>
      </p:sp>
    </p:spTree>
  </p:cSld>
  <p:clrMapOvr>
    <a:masterClrMapping/>
  </p:clrMapOvr>
  <p:transition spd="slow">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3619500" y="838200"/>
            <a:ext cx="5257800" cy="46482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US"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a:t>
            </a:r>
            <a:r>
              <a:rPr lang="ro-RO"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ă multumesc pentru </a:t>
            </a:r>
            <a:r>
              <a:rPr lang="ro-RO"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atenție </a:t>
            </a:r>
            <a:r>
              <a:rPr lang="ro-RO"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endParaRPr lang="en-US"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161656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400"/>
            <a:ext cx="8915400" cy="1200329"/>
          </a:xfrm>
          <a:prstGeom prst="rect">
            <a:avLst/>
          </a:prstGeom>
        </p:spPr>
        <p:txBody>
          <a:bodyPr wrap="square">
            <a:spAutoFit/>
          </a:bodyPr>
          <a:lstStyle/>
          <a:p>
            <a:r>
              <a:rPr lang="ro-RO" dirty="0"/>
              <a:t>In urma obținerea răsadurilor, au fost efectuate o serie de observații privind creșterea și dezvoltarea acestora, monitorizându-se temperatura și umiditatea cu ajutorul unui sistem de răcire instalat în interiorul serei, precum și prin aerisirile amplasate pe acoperișul serei verticale. </a:t>
            </a:r>
            <a:endParaRPr lang="en-US" dirty="0"/>
          </a:p>
        </p:txBody>
      </p:sp>
      <p:pic>
        <p:nvPicPr>
          <p:cNvPr id="2049"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067" y="1803175"/>
            <a:ext cx="7364483" cy="414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247900" y="1481554"/>
            <a:ext cx="4572000" cy="338554"/>
          </a:xfrm>
          <a:prstGeom prst="rect">
            <a:avLst/>
          </a:prstGeom>
        </p:spPr>
        <p:txBody>
          <a:bodyPr>
            <a:spAutoFit/>
          </a:bodyPr>
          <a:lstStyle/>
          <a:p>
            <a:r>
              <a:rPr lang="ro-RO" sz="1600" dirty="0"/>
              <a:t>Tabel 1. Determinări biometrice Tomate Coralina</a:t>
            </a:r>
            <a:endParaRPr lang="en-US" sz="1600" dirty="0"/>
          </a:p>
        </p:txBody>
      </p:sp>
    </p:spTree>
    <p:extLst>
      <p:ext uri="{BB962C8B-B14F-4D97-AF65-F5344CB8AC3E}">
        <p14:creationId xmlns:p14="http://schemas.microsoft.com/office/powerpoint/2010/main" val="2382679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7533" y="-228600"/>
            <a:ext cx="4572000" cy="615553"/>
          </a:xfrm>
          <a:prstGeom prst="rect">
            <a:avLst/>
          </a:prstGeom>
        </p:spPr>
        <p:txBody>
          <a:bodyPr>
            <a:spAutoFit/>
          </a:bodyPr>
          <a:lstStyle/>
          <a:p>
            <a:r>
              <a:rPr lang="ro-RO" dirty="0"/>
              <a:t> </a:t>
            </a:r>
            <a:endParaRPr lang="en-US" dirty="0"/>
          </a:p>
          <a:p>
            <a:r>
              <a:rPr lang="ro-RO" sz="1600" dirty="0"/>
              <a:t>Tabel 2. Determinări biometrice Tomate Siriana</a:t>
            </a:r>
            <a:endParaRPr lang="en-US" sz="1600" dirty="0"/>
          </a:p>
        </p:txBody>
      </p:sp>
      <p:pic>
        <p:nvPicPr>
          <p:cNvPr id="3073"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429286"/>
            <a:ext cx="7165975" cy="2700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286000" y="2819400"/>
            <a:ext cx="4572000" cy="615553"/>
          </a:xfrm>
          <a:prstGeom prst="rect">
            <a:avLst/>
          </a:prstGeom>
        </p:spPr>
        <p:txBody>
          <a:bodyPr>
            <a:spAutoFit/>
          </a:bodyPr>
          <a:lstStyle/>
          <a:p>
            <a:r>
              <a:rPr lang="ro-RO" dirty="0"/>
              <a:t> </a:t>
            </a:r>
            <a:endParaRPr lang="en-US" dirty="0"/>
          </a:p>
          <a:p>
            <a:r>
              <a:rPr lang="ro-RO" sz="1600" dirty="0"/>
              <a:t>Tabel 3. Determinări biometrice Tomate Andrada</a:t>
            </a:r>
            <a:endParaRPr lang="en-US" sz="1600"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3428188"/>
            <a:ext cx="7165975" cy="2700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1944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1676400" y="376767"/>
            <a:ext cx="5688240" cy="2976033"/>
          </a:xfrm>
          <a:prstGeom prst="rect">
            <a:avLst/>
          </a:prstGeom>
        </p:spPr>
      </p:pic>
      <p:sp>
        <p:nvSpPr>
          <p:cNvPr id="3" name="Rectangle 2"/>
          <p:cNvSpPr/>
          <p:nvPr/>
        </p:nvSpPr>
        <p:spPr>
          <a:xfrm>
            <a:off x="1371600" y="68990"/>
            <a:ext cx="6179640" cy="307777"/>
          </a:xfrm>
          <a:prstGeom prst="rect">
            <a:avLst/>
          </a:prstGeom>
        </p:spPr>
        <p:txBody>
          <a:bodyPr wrap="none">
            <a:spAutoFit/>
          </a:bodyPr>
          <a:lstStyle/>
          <a:p>
            <a:r>
              <a:rPr lang="ro-RO" sz="1400" i="1" dirty="0"/>
              <a:t>Figura 6</a:t>
            </a:r>
            <a:r>
              <a:rPr lang="ro-RO" sz="1400" i="1" dirty="0" smtClean="0"/>
              <a:t>. </a:t>
            </a:r>
            <a:r>
              <a:rPr lang="it-IT" sz="1400" i="1" dirty="0"/>
              <a:t>Compararea caracteristicilor dintre tomate: Coralina,Andrada si Siriana .</a:t>
            </a:r>
            <a:endParaRPr lang="en-US" sz="1400" dirty="0"/>
          </a:p>
        </p:txBody>
      </p:sp>
      <p:sp>
        <p:nvSpPr>
          <p:cNvPr id="4" name="Rectangle 3"/>
          <p:cNvSpPr/>
          <p:nvPr/>
        </p:nvSpPr>
        <p:spPr>
          <a:xfrm>
            <a:off x="228600" y="3352800"/>
            <a:ext cx="8763000" cy="2554545"/>
          </a:xfrm>
          <a:prstGeom prst="rect">
            <a:avLst/>
          </a:prstGeom>
        </p:spPr>
        <p:txBody>
          <a:bodyPr wrap="square">
            <a:spAutoFit/>
          </a:bodyPr>
          <a:lstStyle/>
          <a:p>
            <a:r>
              <a:rPr lang="ro-RO" sz="1600" dirty="0" smtClean="0"/>
              <a:t>    </a:t>
            </a:r>
            <a:r>
              <a:rPr lang="en-US" sz="1600" dirty="0" err="1" smtClean="0"/>
              <a:t>În</a:t>
            </a:r>
            <a:r>
              <a:rPr lang="en-US" sz="1600" dirty="0" smtClean="0"/>
              <a:t> </a:t>
            </a:r>
            <a:r>
              <a:rPr lang="en-US" sz="1600" dirty="0" err="1"/>
              <a:t>urma</a:t>
            </a:r>
            <a:r>
              <a:rPr lang="en-US" sz="1600" dirty="0"/>
              <a:t> </a:t>
            </a:r>
            <a:r>
              <a:rPr lang="en-US" sz="1600" dirty="0" err="1"/>
              <a:t>determinărilor</a:t>
            </a:r>
            <a:r>
              <a:rPr lang="en-US" sz="1600" dirty="0"/>
              <a:t> </a:t>
            </a:r>
            <a:r>
              <a:rPr lang="en-US" sz="1600" dirty="0" err="1"/>
              <a:t>biometrice</a:t>
            </a:r>
            <a:r>
              <a:rPr lang="en-US" sz="1600" dirty="0"/>
              <a:t> </a:t>
            </a:r>
            <a:r>
              <a:rPr lang="en-US" sz="1600" dirty="0" err="1"/>
              <a:t>efectuate</a:t>
            </a:r>
            <a:r>
              <a:rPr lang="en-US" sz="1600" dirty="0"/>
              <a:t> </a:t>
            </a:r>
            <a:r>
              <a:rPr lang="en-US" sz="1600" dirty="0" err="1"/>
              <a:t>pe</a:t>
            </a:r>
            <a:r>
              <a:rPr lang="en-US" sz="1600" dirty="0"/>
              <a:t> </a:t>
            </a:r>
            <a:r>
              <a:rPr lang="en-US" sz="1600" dirty="0" err="1"/>
              <a:t>câte</a:t>
            </a:r>
            <a:r>
              <a:rPr lang="en-US" sz="1600" dirty="0"/>
              <a:t> 14 </a:t>
            </a:r>
            <a:r>
              <a:rPr lang="en-US" sz="1600" dirty="0" err="1"/>
              <a:t>plante</a:t>
            </a:r>
            <a:r>
              <a:rPr lang="en-US" sz="1600" dirty="0"/>
              <a:t> </a:t>
            </a:r>
            <a:r>
              <a:rPr lang="en-US" sz="1600" dirty="0" err="1"/>
              <a:t>pentru</a:t>
            </a:r>
            <a:r>
              <a:rPr lang="en-US" sz="1600" dirty="0"/>
              <a:t> </a:t>
            </a:r>
            <a:r>
              <a:rPr lang="en-US" sz="1600" dirty="0" err="1"/>
              <a:t>fiecare</a:t>
            </a:r>
            <a:r>
              <a:rPr lang="en-US" sz="1600" dirty="0"/>
              <a:t> </a:t>
            </a:r>
            <a:r>
              <a:rPr lang="en-US" sz="1600" dirty="0" err="1"/>
              <a:t>genotip</a:t>
            </a:r>
            <a:r>
              <a:rPr lang="en-US" sz="1600" dirty="0"/>
              <a:t> </a:t>
            </a:r>
            <a:r>
              <a:rPr lang="en-US" sz="1600" dirty="0" err="1"/>
              <a:t>analizat</a:t>
            </a:r>
            <a:r>
              <a:rPr lang="en-US" sz="1600" dirty="0"/>
              <a:t>, au </a:t>
            </a:r>
            <a:r>
              <a:rPr lang="en-US" sz="1600" dirty="0" err="1"/>
              <a:t>fost</a:t>
            </a:r>
            <a:r>
              <a:rPr lang="en-US" sz="1600" dirty="0"/>
              <a:t> calculate </a:t>
            </a:r>
            <a:r>
              <a:rPr lang="en-US" sz="1600" dirty="0" err="1"/>
              <a:t>valorile</a:t>
            </a:r>
            <a:r>
              <a:rPr lang="en-US" sz="1600" dirty="0"/>
              <a:t> </a:t>
            </a:r>
            <a:r>
              <a:rPr lang="en-US" sz="1600" dirty="0" err="1"/>
              <a:t>medii</a:t>
            </a:r>
            <a:r>
              <a:rPr lang="en-US" sz="1600" dirty="0"/>
              <a:t> ale </a:t>
            </a:r>
            <a:r>
              <a:rPr lang="en-US" sz="1600" dirty="0" err="1"/>
              <a:t>principalelor</a:t>
            </a:r>
            <a:r>
              <a:rPr lang="en-US" sz="1600" dirty="0"/>
              <a:t> </a:t>
            </a:r>
            <a:r>
              <a:rPr lang="en-US" sz="1600" dirty="0" err="1"/>
              <a:t>caracteristici</a:t>
            </a:r>
            <a:r>
              <a:rPr lang="en-US" sz="1600" dirty="0"/>
              <a:t> vegetative. </a:t>
            </a:r>
            <a:r>
              <a:rPr lang="en-US" sz="1600" dirty="0" err="1"/>
              <a:t>Rezultatele</a:t>
            </a:r>
            <a:r>
              <a:rPr lang="en-US" sz="1600" dirty="0"/>
              <a:t> </a:t>
            </a:r>
            <a:r>
              <a:rPr lang="en-US" sz="1600" dirty="0" err="1"/>
              <a:t>sunt</a:t>
            </a:r>
            <a:r>
              <a:rPr lang="en-US" sz="1600" dirty="0"/>
              <a:t> </a:t>
            </a:r>
            <a:r>
              <a:rPr lang="en-US" sz="1600" dirty="0" err="1"/>
              <a:t>sintetizate</a:t>
            </a:r>
            <a:r>
              <a:rPr lang="en-US" sz="1600" dirty="0"/>
              <a:t> </a:t>
            </a:r>
            <a:r>
              <a:rPr lang="en-US" sz="1600" dirty="0" err="1"/>
              <a:t>în</a:t>
            </a:r>
            <a:r>
              <a:rPr lang="en-US" sz="1600" dirty="0"/>
              <a:t> </a:t>
            </a:r>
            <a:r>
              <a:rPr lang="en-US" sz="1600" dirty="0" err="1"/>
              <a:t>figura</a:t>
            </a:r>
            <a:r>
              <a:rPr lang="en-US" sz="1600" dirty="0"/>
              <a:t> </a:t>
            </a:r>
            <a:r>
              <a:rPr lang="ro-RO" sz="1600" dirty="0" smtClean="0"/>
              <a:t>6</a:t>
            </a:r>
            <a:r>
              <a:rPr lang="en-US" sz="1600" dirty="0" smtClean="0"/>
              <a:t>.</a:t>
            </a:r>
            <a:endParaRPr lang="en-US" sz="1600" dirty="0"/>
          </a:p>
          <a:p>
            <a:r>
              <a:rPr lang="ro-RO" sz="1600" dirty="0" smtClean="0"/>
              <a:t>   </a:t>
            </a:r>
            <a:r>
              <a:rPr lang="en-US" sz="1600" dirty="0" err="1" smtClean="0"/>
              <a:t>Soiul</a:t>
            </a:r>
            <a:r>
              <a:rPr lang="en-US" sz="1600" dirty="0" smtClean="0"/>
              <a:t> </a:t>
            </a:r>
            <a:r>
              <a:rPr lang="en-US" sz="1600" i="1" dirty="0" err="1"/>
              <a:t>Andrada</a:t>
            </a:r>
            <a:r>
              <a:rPr lang="en-US" sz="1600" dirty="0"/>
              <a:t>, </a:t>
            </a:r>
            <a:r>
              <a:rPr lang="en-US" sz="1600" dirty="0" err="1"/>
              <a:t>caracterizat</a:t>
            </a:r>
            <a:r>
              <a:rPr lang="en-US" sz="1600" dirty="0"/>
              <a:t> </a:t>
            </a:r>
            <a:r>
              <a:rPr lang="en-US" sz="1600" dirty="0" err="1"/>
              <a:t>prin</a:t>
            </a:r>
            <a:r>
              <a:rPr lang="en-US" sz="1600" dirty="0"/>
              <a:t> </a:t>
            </a:r>
            <a:r>
              <a:rPr lang="en-US" sz="1600" dirty="0" err="1"/>
              <a:t>fructe</a:t>
            </a:r>
            <a:r>
              <a:rPr lang="en-US" sz="1600" dirty="0"/>
              <a:t> </a:t>
            </a:r>
            <a:r>
              <a:rPr lang="en-US" sz="1600" dirty="0" err="1"/>
              <a:t>mari</a:t>
            </a:r>
            <a:r>
              <a:rPr lang="en-US" sz="1600" dirty="0"/>
              <a:t> de tip mare </a:t>
            </a:r>
            <a:r>
              <a:rPr lang="en-US" sz="1600" i="1" dirty="0" err="1"/>
              <a:t>Inimă</a:t>
            </a:r>
            <a:r>
              <a:rPr lang="en-US" sz="1600" i="1" dirty="0"/>
              <a:t> de </a:t>
            </a:r>
            <a:r>
              <a:rPr lang="en-US" sz="1600" i="1" dirty="0" err="1"/>
              <a:t>bou</a:t>
            </a:r>
            <a:r>
              <a:rPr lang="en-US" sz="1600" dirty="0"/>
              <a:t>, s-a </a:t>
            </a:r>
            <a:r>
              <a:rPr lang="en-US" sz="1600" dirty="0" err="1"/>
              <a:t>remarcat</a:t>
            </a:r>
            <a:r>
              <a:rPr lang="en-US" sz="1600" dirty="0"/>
              <a:t> </a:t>
            </a:r>
            <a:r>
              <a:rPr lang="en-US" sz="1600" dirty="0" err="1"/>
              <a:t>prin</a:t>
            </a:r>
            <a:r>
              <a:rPr lang="en-US" sz="1600" dirty="0"/>
              <a:t> </a:t>
            </a:r>
            <a:r>
              <a:rPr lang="en-US" sz="1600" dirty="0" err="1"/>
              <a:t>valori</a:t>
            </a:r>
            <a:r>
              <a:rPr lang="en-US" sz="1600" dirty="0"/>
              <a:t> </a:t>
            </a:r>
            <a:r>
              <a:rPr lang="en-US" sz="1600" dirty="0" err="1"/>
              <a:t>superioare</a:t>
            </a:r>
            <a:r>
              <a:rPr lang="en-US" sz="1600" dirty="0"/>
              <a:t> </a:t>
            </a:r>
            <a:r>
              <a:rPr lang="en-US" sz="1600" dirty="0" err="1"/>
              <a:t>pentru</a:t>
            </a:r>
            <a:r>
              <a:rPr lang="en-US" sz="1600" dirty="0"/>
              <a:t> </a:t>
            </a:r>
            <a:r>
              <a:rPr lang="en-US" sz="1600" dirty="0" err="1"/>
              <a:t>înălțimea</a:t>
            </a:r>
            <a:r>
              <a:rPr lang="en-US" sz="1600" dirty="0"/>
              <a:t> </a:t>
            </a:r>
            <a:r>
              <a:rPr lang="en-US" sz="1600" dirty="0" err="1"/>
              <a:t>plantei</a:t>
            </a:r>
            <a:r>
              <a:rPr lang="en-US" sz="1600" dirty="0"/>
              <a:t>, </a:t>
            </a:r>
            <a:r>
              <a:rPr lang="en-US" sz="1600" dirty="0" err="1"/>
              <a:t>diametrul</a:t>
            </a:r>
            <a:r>
              <a:rPr lang="en-US" sz="1600" dirty="0"/>
              <a:t> </a:t>
            </a:r>
            <a:r>
              <a:rPr lang="en-US" sz="1600" dirty="0" err="1"/>
              <a:t>plantei</a:t>
            </a:r>
            <a:r>
              <a:rPr lang="en-US" sz="1600" dirty="0"/>
              <a:t> </a:t>
            </a:r>
            <a:r>
              <a:rPr lang="en-US" sz="1600" dirty="0" err="1"/>
              <a:t>și</a:t>
            </a:r>
            <a:r>
              <a:rPr lang="en-US" sz="1600" dirty="0"/>
              <a:t> </a:t>
            </a:r>
            <a:r>
              <a:rPr lang="en-US" sz="1600" dirty="0" err="1"/>
              <a:t>numărul</a:t>
            </a:r>
            <a:r>
              <a:rPr lang="en-US" sz="1600" dirty="0"/>
              <a:t> de </a:t>
            </a:r>
            <a:r>
              <a:rPr lang="en-US" sz="1600" dirty="0" err="1"/>
              <a:t>frunze</a:t>
            </a:r>
            <a:r>
              <a:rPr lang="en-US" sz="1600" dirty="0"/>
              <a:t>, </a:t>
            </a:r>
            <a:r>
              <a:rPr lang="en-US" sz="1600" dirty="0" err="1"/>
              <a:t>indicând</a:t>
            </a:r>
            <a:r>
              <a:rPr lang="en-US" sz="1600" dirty="0"/>
              <a:t> un </a:t>
            </a:r>
            <a:r>
              <a:rPr lang="en-US" sz="1600" dirty="0" err="1"/>
              <a:t>potențial</a:t>
            </a:r>
            <a:r>
              <a:rPr lang="en-US" sz="1600" dirty="0"/>
              <a:t> </a:t>
            </a:r>
            <a:r>
              <a:rPr lang="en-US" sz="1600" dirty="0" err="1"/>
              <a:t>vegetativ</a:t>
            </a:r>
            <a:r>
              <a:rPr lang="en-US" sz="1600" dirty="0"/>
              <a:t> </a:t>
            </a:r>
            <a:r>
              <a:rPr lang="en-US" sz="1600" dirty="0" err="1"/>
              <a:t>ridicat</a:t>
            </a:r>
            <a:r>
              <a:rPr lang="en-US" sz="1600" dirty="0"/>
              <a:t> </a:t>
            </a:r>
            <a:r>
              <a:rPr lang="en-US" sz="1600" dirty="0" err="1"/>
              <a:t>și</a:t>
            </a:r>
            <a:r>
              <a:rPr lang="en-US" sz="1600" dirty="0"/>
              <a:t> o capacitate de </a:t>
            </a:r>
            <a:r>
              <a:rPr lang="en-US" sz="1600" dirty="0" err="1"/>
              <a:t>dezvoltare</a:t>
            </a:r>
            <a:r>
              <a:rPr lang="en-US" sz="1600" dirty="0"/>
              <a:t> </a:t>
            </a:r>
            <a:r>
              <a:rPr lang="en-US" sz="1600" dirty="0" err="1"/>
              <a:t>robustă</a:t>
            </a:r>
            <a:r>
              <a:rPr lang="en-US" sz="1600" dirty="0"/>
              <a:t>.</a:t>
            </a:r>
          </a:p>
          <a:p>
            <a:r>
              <a:rPr lang="ro-RO" sz="1600" i="1" dirty="0" smtClean="0"/>
              <a:t>   </a:t>
            </a:r>
            <a:r>
              <a:rPr lang="en-US" sz="1600" i="1" dirty="0" err="1" smtClean="0"/>
              <a:t>Soiul</a:t>
            </a:r>
            <a:r>
              <a:rPr lang="en-US" sz="1600" i="1" dirty="0" smtClean="0"/>
              <a:t> </a:t>
            </a:r>
            <a:r>
              <a:rPr lang="en-US" sz="1600" i="1" dirty="0" err="1"/>
              <a:t>Siriana</a:t>
            </a:r>
            <a:r>
              <a:rPr lang="en-US" sz="1600" i="1" dirty="0"/>
              <a:t> </a:t>
            </a:r>
            <a:r>
              <a:rPr lang="en-US" sz="1600" dirty="0"/>
              <a:t>, de </a:t>
            </a:r>
            <a:r>
              <a:rPr lang="en-US" sz="1600" dirty="0" err="1"/>
              <a:t>asemenea</a:t>
            </a:r>
            <a:r>
              <a:rPr lang="en-US" sz="1600" dirty="0"/>
              <a:t> cu </a:t>
            </a:r>
            <a:r>
              <a:rPr lang="en-US" sz="1600" dirty="0" err="1"/>
              <a:t>fructe</a:t>
            </a:r>
            <a:r>
              <a:rPr lang="en-US" sz="1600" dirty="0"/>
              <a:t> </a:t>
            </a:r>
            <a:r>
              <a:rPr lang="en-US" sz="1600" dirty="0" err="1"/>
              <a:t>mari</a:t>
            </a:r>
            <a:r>
              <a:rPr lang="en-US" sz="1600" dirty="0"/>
              <a:t>, a </a:t>
            </a:r>
            <a:r>
              <a:rPr lang="en-US" sz="1600" dirty="0" err="1"/>
              <a:t>prezentat</a:t>
            </a:r>
            <a:r>
              <a:rPr lang="en-US" sz="1600" dirty="0"/>
              <a:t> </a:t>
            </a:r>
            <a:r>
              <a:rPr lang="en-US" sz="1600" dirty="0" err="1"/>
              <a:t>cele</a:t>
            </a:r>
            <a:r>
              <a:rPr lang="en-US" sz="1600" dirty="0"/>
              <a:t> </a:t>
            </a:r>
            <a:r>
              <a:rPr lang="en-US" sz="1600" dirty="0" err="1"/>
              <a:t>mai</a:t>
            </a:r>
            <a:r>
              <a:rPr lang="en-US" sz="1600" dirty="0"/>
              <a:t> </a:t>
            </a:r>
            <a:r>
              <a:rPr lang="en-US" sz="1600" dirty="0" err="1"/>
              <a:t>mari</a:t>
            </a:r>
            <a:r>
              <a:rPr lang="en-US" sz="1600" dirty="0"/>
              <a:t> </a:t>
            </a:r>
            <a:r>
              <a:rPr lang="en-US" sz="1600" dirty="0" err="1"/>
              <a:t>valori</a:t>
            </a:r>
            <a:r>
              <a:rPr lang="en-US" sz="1600" dirty="0"/>
              <a:t> </a:t>
            </a:r>
            <a:r>
              <a:rPr lang="en-US" sz="1600" dirty="0" err="1"/>
              <a:t>pentru</a:t>
            </a:r>
            <a:r>
              <a:rPr lang="en-US" sz="1600" dirty="0"/>
              <a:t> </a:t>
            </a:r>
            <a:r>
              <a:rPr lang="en-US" sz="1600" dirty="0" err="1"/>
              <a:t>lungimea</a:t>
            </a:r>
            <a:r>
              <a:rPr lang="en-US" sz="1600" dirty="0"/>
              <a:t> </a:t>
            </a:r>
            <a:r>
              <a:rPr lang="en-US" sz="1600" dirty="0" err="1"/>
              <a:t>și</a:t>
            </a:r>
            <a:r>
              <a:rPr lang="en-US" sz="1600" dirty="0"/>
              <a:t> </a:t>
            </a:r>
            <a:r>
              <a:rPr lang="en-US" sz="1600" dirty="0" err="1"/>
              <a:t>lățimea</a:t>
            </a:r>
            <a:r>
              <a:rPr lang="en-US" sz="1600" dirty="0"/>
              <a:t> </a:t>
            </a:r>
            <a:r>
              <a:rPr lang="en-US" sz="1600" dirty="0" err="1"/>
              <a:t>frunzelor</a:t>
            </a:r>
            <a:r>
              <a:rPr lang="en-US" sz="1600" dirty="0"/>
              <a:t>, </a:t>
            </a:r>
            <a:r>
              <a:rPr lang="en-US" sz="1600" dirty="0" err="1"/>
              <a:t>ceea</a:t>
            </a:r>
            <a:r>
              <a:rPr lang="en-US" sz="1600" dirty="0"/>
              <a:t> </a:t>
            </a:r>
            <a:r>
              <a:rPr lang="en-US" sz="1600" dirty="0" err="1"/>
              <a:t>ce</a:t>
            </a:r>
            <a:r>
              <a:rPr lang="en-US" sz="1600" dirty="0"/>
              <a:t> </a:t>
            </a:r>
            <a:r>
              <a:rPr lang="en-US" sz="1600" dirty="0" err="1"/>
              <a:t>sugerează</a:t>
            </a:r>
            <a:r>
              <a:rPr lang="en-US" sz="1600" dirty="0"/>
              <a:t> o </a:t>
            </a:r>
            <a:r>
              <a:rPr lang="en-US" sz="1600" dirty="0" err="1"/>
              <a:t>suprafață</a:t>
            </a:r>
            <a:r>
              <a:rPr lang="en-US" sz="1600" dirty="0"/>
              <a:t> </a:t>
            </a:r>
            <a:r>
              <a:rPr lang="en-US" sz="1600" dirty="0" err="1"/>
              <a:t>foliară</a:t>
            </a:r>
            <a:r>
              <a:rPr lang="en-US" sz="1600" dirty="0"/>
              <a:t> </a:t>
            </a:r>
            <a:r>
              <a:rPr lang="en-US" sz="1600" dirty="0" err="1"/>
              <a:t>extinsă</a:t>
            </a:r>
            <a:r>
              <a:rPr lang="en-US" sz="1600" dirty="0"/>
              <a:t>, cu </a:t>
            </a:r>
            <a:r>
              <a:rPr lang="en-US" sz="1600" dirty="0" err="1"/>
              <a:t>potențial</a:t>
            </a:r>
            <a:r>
              <a:rPr lang="en-US" sz="1600" dirty="0"/>
              <a:t> de a </a:t>
            </a:r>
            <a:r>
              <a:rPr lang="en-US" sz="1600" dirty="0" err="1"/>
              <a:t>susține</a:t>
            </a:r>
            <a:r>
              <a:rPr lang="en-US" sz="1600" dirty="0"/>
              <a:t> o </a:t>
            </a:r>
            <a:r>
              <a:rPr lang="en-US" sz="1600" dirty="0" err="1"/>
              <a:t>fotosinteză</a:t>
            </a:r>
            <a:r>
              <a:rPr lang="en-US" sz="1600" dirty="0"/>
              <a:t> </a:t>
            </a:r>
            <a:r>
              <a:rPr lang="en-US" sz="1600" dirty="0" err="1"/>
              <a:t>intensă</a:t>
            </a:r>
            <a:r>
              <a:rPr lang="en-US" sz="1600" dirty="0"/>
              <a:t> </a:t>
            </a:r>
            <a:r>
              <a:rPr lang="en-US" sz="1600" dirty="0" err="1"/>
              <a:t>și</a:t>
            </a:r>
            <a:r>
              <a:rPr lang="en-US" sz="1600" dirty="0"/>
              <a:t>, implicit, o </a:t>
            </a:r>
            <a:r>
              <a:rPr lang="en-US" sz="1600" dirty="0" err="1"/>
              <a:t>productivitate</a:t>
            </a:r>
            <a:r>
              <a:rPr lang="en-US" sz="1600" dirty="0"/>
              <a:t> </a:t>
            </a:r>
            <a:r>
              <a:rPr lang="en-US" sz="1600" dirty="0" err="1"/>
              <a:t>ridicată</a:t>
            </a:r>
            <a:r>
              <a:rPr lang="en-US" sz="1600" dirty="0"/>
              <a:t>.</a:t>
            </a:r>
          </a:p>
          <a:p>
            <a:r>
              <a:rPr lang="ro-RO" sz="1600" dirty="0" smtClean="0"/>
              <a:t>    </a:t>
            </a:r>
            <a:r>
              <a:rPr lang="en-US" sz="1600" dirty="0" err="1" smtClean="0"/>
              <a:t>Soiul</a:t>
            </a:r>
            <a:r>
              <a:rPr lang="en-US" sz="1600" dirty="0" smtClean="0"/>
              <a:t> </a:t>
            </a:r>
            <a:r>
              <a:rPr lang="en-US" sz="1600" i="1" dirty="0" err="1"/>
              <a:t>Carisma</a:t>
            </a:r>
            <a:r>
              <a:rPr lang="en-US" sz="1600" dirty="0"/>
              <a:t>, cu </a:t>
            </a:r>
            <a:r>
              <a:rPr lang="en-US" sz="1600" dirty="0" err="1"/>
              <a:t>fructe</a:t>
            </a:r>
            <a:r>
              <a:rPr lang="en-US" sz="1600" dirty="0"/>
              <a:t> de tip cherry, a </a:t>
            </a:r>
            <a:r>
              <a:rPr lang="en-US" sz="1600" dirty="0" err="1"/>
              <a:t>înregistrat</a:t>
            </a:r>
            <a:r>
              <a:rPr lang="en-US" sz="1600" dirty="0"/>
              <a:t> </a:t>
            </a:r>
            <a:r>
              <a:rPr lang="en-US" sz="1600" dirty="0" err="1"/>
              <a:t>valori</a:t>
            </a:r>
            <a:r>
              <a:rPr lang="en-US" sz="1600" dirty="0"/>
              <a:t> </a:t>
            </a:r>
            <a:r>
              <a:rPr lang="en-US" sz="1600" dirty="0" err="1"/>
              <a:t>mai</a:t>
            </a:r>
            <a:r>
              <a:rPr lang="en-US" sz="1600" dirty="0"/>
              <a:t> </a:t>
            </a:r>
            <a:r>
              <a:rPr lang="en-US" sz="1600" dirty="0" err="1"/>
              <a:t>reduse</a:t>
            </a:r>
            <a:r>
              <a:rPr lang="en-US" sz="1600" dirty="0"/>
              <a:t> </a:t>
            </a:r>
            <a:r>
              <a:rPr lang="en-US" sz="1600" dirty="0" err="1"/>
              <a:t>pentru</a:t>
            </a:r>
            <a:r>
              <a:rPr lang="en-US" sz="1600" dirty="0"/>
              <a:t> </a:t>
            </a:r>
            <a:r>
              <a:rPr lang="en-US" sz="1600" dirty="0" err="1"/>
              <a:t>majoritatea</a:t>
            </a:r>
            <a:r>
              <a:rPr lang="en-US" sz="1600" dirty="0"/>
              <a:t> </a:t>
            </a:r>
            <a:r>
              <a:rPr lang="en-US" sz="1600" dirty="0" err="1"/>
              <a:t>parametrilor</a:t>
            </a:r>
            <a:r>
              <a:rPr lang="en-US" sz="1600" dirty="0"/>
              <a:t> </a:t>
            </a:r>
            <a:r>
              <a:rPr lang="en-US" sz="1600" dirty="0" err="1"/>
              <a:t>vegetativi</a:t>
            </a:r>
            <a:r>
              <a:rPr lang="en-US" sz="1600" dirty="0"/>
              <a:t>, </a:t>
            </a:r>
            <a:r>
              <a:rPr lang="en-US" sz="1600" dirty="0" err="1"/>
              <a:t>fapt</a:t>
            </a:r>
            <a:r>
              <a:rPr lang="en-US" sz="1600" dirty="0"/>
              <a:t> </a:t>
            </a:r>
            <a:r>
              <a:rPr lang="en-US" sz="1600" dirty="0" err="1"/>
              <a:t>explicabil</a:t>
            </a:r>
            <a:r>
              <a:rPr lang="en-US" sz="1600" dirty="0"/>
              <a:t> </a:t>
            </a:r>
            <a:r>
              <a:rPr lang="en-US" sz="1600" dirty="0" err="1"/>
              <a:t>prin</a:t>
            </a:r>
            <a:r>
              <a:rPr lang="en-US" sz="1600" dirty="0"/>
              <a:t> </a:t>
            </a:r>
            <a:r>
              <a:rPr lang="en-US" sz="1600" dirty="0" err="1"/>
              <a:t>dimensiunile</a:t>
            </a:r>
            <a:r>
              <a:rPr lang="en-US" sz="1600" dirty="0"/>
              <a:t> </a:t>
            </a:r>
            <a:r>
              <a:rPr lang="en-US" sz="1600" dirty="0" err="1"/>
              <a:t>specifice</a:t>
            </a:r>
            <a:r>
              <a:rPr lang="en-US" sz="1600" dirty="0"/>
              <a:t> ale </a:t>
            </a:r>
            <a:r>
              <a:rPr lang="en-US" sz="1600" dirty="0" err="1"/>
              <a:t>acestui</a:t>
            </a:r>
            <a:r>
              <a:rPr lang="en-US" sz="1600" dirty="0"/>
              <a:t> tip de </a:t>
            </a:r>
            <a:r>
              <a:rPr lang="en-US" sz="1600" dirty="0" err="1"/>
              <a:t>tomate</a:t>
            </a:r>
            <a:r>
              <a:rPr lang="en-US" sz="1600" dirty="0"/>
              <a:t>.</a:t>
            </a:r>
          </a:p>
        </p:txBody>
      </p:sp>
    </p:spTree>
    <p:extLst>
      <p:ext uri="{BB962C8B-B14F-4D97-AF65-F5344CB8AC3E}">
        <p14:creationId xmlns:p14="http://schemas.microsoft.com/office/powerpoint/2010/main" val="1404678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067800" cy="2554545"/>
          </a:xfrm>
          <a:prstGeom prst="rect">
            <a:avLst/>
          </a:prstGeom>
        </p:spPr>
        <p:txBody>
          <a:bodyPr wrap="square">
            <a:spAutoFit/>
          </a:bodyPr>
          <a:lstStyle/>
          <a:p>
            <a:r>
              <a:rPr lang="en-US" sz="1600" dirty="0" smtClean="0"/>
              <a:t>       </a:t>
            </a:r>
            <a:r>
              <a:rPr lang="ro-RO" sz="1600" dirty="0" smtClean="0"/>
              <a:t>Pregătirea </a:t>
            </a:r>
            <a:r>
              <a:rPr lang="ro-RO" sz="1600" dirty="0"/>
              <a:t>terenului pentru înființarea culturilor legumicole s-a realizat, utilizând echipamentele și utilajele din dotarea Stațiunii de Cercetare-Dezvoltare pentru Legumicultură (S.C.D.L.) Buzău. În vederea optimizării tehnologiei de cultivare a legumelor în spații protejate, au fost efectuate o serie de lucrări agrotehnice specifice. Astfel, în solarii lucrarea de bază a solului a fost realizată cu ajutorul unui tractor Belarus cu o putere de 140 CP, echipat cu plug reversibil, efectuând arătura la o adâncime de 35 cm, pentru afânarea profundă a solului și îmbunătățirea regimului hidric și aeric. Înainte de pregătirea patului germinativ, s-a aplicat gunoi de pasăre peletizat in cantitate de 500kg , în scopul îmbunătățirii fertilității solului și aportului de substanță organică. Ulterior, pentru mobilizarea solului și încorporarea uniformă a îngrășământului organic, s-a utilizat o freza Forigo cu lățimea de lucru de 2 metri, care a lucrat solul la o adâncime de aproximativ 18 cm, asigurând o structură optimă a stratului de (Figura </a:t>
            </a:r>
            <a:r>
              <a:rPr lang="en-US" sz="1600" dirty="0"/>
              <a:t>7</a:t>
            </a:r>
            <a:r>
              <a:rPr lang="ro-RO" sz="1600" dirty="0" smtClean="0"/>
              <a:t>).</a:t>
            </a:r>
            <a:endParaRPr lang="en-US" sz="1600" dirty="0"/>
          </a:p>
        </p:txBody>
      </p:sp>
      <p:pic>
        <p:nvPicPr>
          <p:cNvPr id="3" name="Picture 2" descr="C:\Users\User\Desktop\pr. comclim\poze comclim\20201026_11340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815023" y="3204535"/>
            <a:ext cx="2361563" cy="2162810"/>
          </a:xfrm>
          <a:prstGeom prst="rect">
            <a:avLst/>
          </a:prstGeom>
          <a:noFill/>
          <a:ln w="9525">
            <a:noFill/>
            <a:miter lim="800000"/>
            <a:headEnd/>
            <a:tailEnd/>
          </a:ln>
        </p:spPr>
      </p:pic>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3448050" y="3077945"/>
            <a:ext cx="2087245" cy="2313943"/>
          </a:xfrm>
          <a:prstGeom prst="rect">
            <a:avLst/>
          </a:prstGeom>
        </p:spPr>
      </p:pic>
      <p:pic>
        <p:nvPicPr>
          <p:cNvPr id="5" name="Picture 4"/>
          <p:cNvPicPr/>
          <p:nvPr/>
        </p:nvPicPr>
        <p:blipFill>
          <a:blip r:embed="rId4" cstate="print">
            <a:extLst>
              <a:ext uri="{28A0092B-C50C-407E-A947-70E740481C1C}">
                <a14:useLocalDpi xmlns:a14="http://schemas.microsoft.com/office/drawing/2010/main" val="0"/>
              </a:ext>
            </a:extLst>
          </a:blip>
          <a:stretch>
            <a:fillRect/>
          </a:stretch>
        </p:blipFill>
        <p:spPr>
          <a:xfrm>
            <a:off x="5943600" y="3076579"/>
            <a:ext cx="1905000" cy="2390142"/>
          </a:xfrm>
          <a:prstGeom prst="rect">
            <a:avLst/>
          </a:prstGeom>
        </p:spPr>
      </p:pic>
      <p:sp>
        <p:nvSpPr>
          <p:cNvPr id="6" name="Rectangle 5"/>
          <p:cNvSpPr/>
          <p:nvPr/>
        </p:nvSpPr>
        <p:spPr>
          <a:xfrm>
            <a:off x="914399" y="5545723"/>
            <a:ext cx="6934201" cy="338554"/>
          </a:xfrm>
          <a:prstGeom prst="rect">
            <a:avLst/>
          </a:prstGeom>
        </p:spPr>
        <p:txBody>
          <a:bodyPr wrap="square">
            <a:spAutoFit/>
          </a:bodyPr>
          <a:lstStyle/>
          <a:p>
            <a:pPr algn="ctr"/>
            <a:r>
              <a:rPr lang="ro-RO" sz="1600" i="1" dirty="0"/>
              <a:t>Figura </a:t>
            </a:r>
            <a:r>
              <a:rPr lang="en-US" sz="1600" i="1" dirty="0"/>
              <a:t>7</a:t>
            </a:r>
            <a:r>
              <a:rPr lang="ro-RO" sz="1600" i="1" dirty="0" smtClean="0"/>
              <a:t>. </a:t>
            </a:r>
            <a:r>
              <a:rPr lang="ro-RO" sz="1600" i="1" dirty="0"/>
              <a:t>Aspect de la pregătirea terenului din solarul tip industrial</a:t>
            </a:r>
            <a:endParaRPr lang="en-US" sz="1600" dirty="0"/>
          </a:p>
        </p:txBody>
      </p:sp>
    </p:spTree>
    <p:extLst>
      <p:ext uri="{BB962C8B-B14F-4D97-AF65-F5344CB8AC3E}">
        <p14:creationId xmlns:p14="http://schemas.microsoft.com/office/powerpoint/2010/main" val="28142003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788</TotalTime>
  <Words>5010</Words>
  <Application>Microsoft Office PowerPoint</Application>
  <PresentationFormat>On-screen Show (4:3)</PresentationFormat>
  <Paragraphs>234</Paragraphs>
  <Slides>57</Slides>
  <Notes>0</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Office Theme</vt:lpstr>
      <vt:lpstr>Proiect Sectorial ADER 6.3.20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 SECTORIAL– ADER 2020</dc:title>
  <dc:creator>bianca zamfir</dc:creator>
  <cp:lastModifiedBy>mirea_emilian_11@yahoo.com</cp:lastModifiedBy>
  <cp:revision>75</cp:revision>
  <dcterms:created xsi:type="dcterms:W3CDTF">2024-07-01T04:14:55Z</dcterms:created>
  <dcterms:modified xsi:type="dcterms:W3CDTF">2025-07-23T09:12:18Z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2024-01-26T00:00:00Z</vt:filetime>
  </property>
  <property fmtid="{D5CDD505-2E9C-101B-9397-08002B2CF9AE}" pid="3" name="Creator">
    <vt:lpwstr>Acrobat PDFMaker 23 for PowerPoint</vt:lpwstr>
  </property>
  <property fmtid="{D5CDD505-2E9C-101B-9397-08002B2CF9AE}" pid="4" name="LastSaved">
    <vt:filetime>2024-07-01T00:00:00Z</vt:filetime>
  </property>
</Properties>
</file>