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74" r:id="rId1"/>
  </p:sldMasterIdLst>
  <p:notesMasterIdLst>
    <p:notesMasterId r:id="rId54"/>
  </p:notesMasterIdLst>
  <p:sldIdLst>
    <p:sldId id="256" r:id="rId2"/>
    <p:sldId id="257" r:id="rId3"/>
    <p:sldId id="259" r:id="rId4"/>
    <p:sldId id="260" r:id="rId5"/>
    <p:sldId id="300" r:id="rId6"/>
    <p:sldId id="301" r:id="rId7"/>
    <p:sldId id="304" r:id="rId8"/>
    <p:sldId id="305" r:id="rId9"/>
    <p:sldId id="306" r:id="rId10"/>
    <p:sldId id="307" r:id="rId11"/>
    <p:sldId id="308" r:id="rId12"/>
    <p:sldId id="309" r:id="rId13"/>
    <p:sldId id="261" r:id="rId14"/>
    <p:sldId id="302" r:id="rId15"/>
    <p:sldId id="262" r:id="rId16"/>
    <p:sldId id="263" r:id="rId17"/>
    <p:sldId id="310" r:id="rId18"/>
    <p:sldId id="264" r:id="rId19"/>
    <p:sldId id="265" r:id="rId20"/>
    <p:sldId id="312" r:id="rId21"/>
    <p:sldId id="311" r:id="rId22"/>
    <p:sldId id="266" r:id="rId23"/>
    <p:sldId id="267" r:id="rId24"/>
    <p:sldId id="313" r:id="rId25"/>
    <p:sldId id="268" r:id="rId26"/>
    <p:sldId id="269" r:id="rId27"/>
    <p:sldId id="314" r:id="rId28"/>
    <p:sldId id="315" r:id="rId29"/>
    <p:sldId id="271" r:id="rId30"/>
    <p:sldId id="270" r:id="rId31"/>
    <p:sldId id="316" r:id="rId32"/>
    <p:sldId id="317" r:id="rId33"/>
    <p:sldId id="318" r:id="rId34"/>
    <p:sldId id="272" r:id="rId35"/>
    <p:sldId id="273" r:id="rId36"/>
    <p:sldId id="274" r:id="rId37"/>
    <p:sldId id="303" r:id="rId38"/>
    <p:sldId id="319" r:id="rId39"/>
    <p:sldId id="320" r:id="rId40"/>
    <p:sldId id="321" r:id="rId41"/>
    <p:sldId id="275" r:id="rId42"/>
    <p:sldId id="276" r:id="rId43"/>
    <p:sldId id="277" r:id="rId44"/>
    <p:sldId id="322" r:id="rId45"/>
    <p:sldId id="278" r:id="rId46"/>
    <p:sldId id="279" r:id="rId47"/>
    <p:sldId id="323" r:id="rId48"/>
    <p:sldId id="280" r:id="rId49"/>
    <p:sldId id="281" r:id="rId50"/>
    <p:sldId id="282" r:id="rId51"/>
    <p:sldId id="283" r:id="rId52"/>
    <p:sldId id="287" r:id="rId53"/>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94" autoAdjust="0"/>
    <p:restoredTop sz="90864" autoAdjust="0"/>
  </p:normalViewPr>
  <p:slideViewPr>
    <p:cSldViewPr>
      <p:cViewPr>
        <p:scale>
          <a:sx n="60" d="100"/>
          <a:sy n="60" d="100"/>
        </p:scale>
        <p:origin x="-139" y="-581"/>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DBAA982C-3947-492F-A526-5666714ACF00}" type="datetimeFigureOut">
              <a:rPr lang="en-US" smtClean="0"/>
              <a:t>10/1/2025</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5E4E1442-44BC-47A1-B123-DB08B4933C2D}" type="slidenum">
              <a:rPr lang="en-US" smtClean="0"/>
              <a:t>‹#›</a:t>
            </a:fld>
            <a:endParaRPr lang="en-US"/>
          </a:p>
        </p:txBody>
      </p:sp>
    </p:spTree>
    <p:extLst>
      <p:ext uri="{BB962C8B-B14F-4D97-AF65-F5344CB8AC3E}">
        <p14:creationId xmlns:p14="http://schemas.microsoft.com/office/powerpoint/2010/main" val="3393078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5" name="Footer Placeholder 4"/>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5" name="Footer Placeholder 4"/>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5" name="Footer Placeholder 4"/>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5" name="Footer Placeholder 4"/>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5" name="Footer Placeholder 4"/>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6" name="Footer Placeholder 5"/>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8" name="Footer Placeholder 7"/>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4" name="Footer Placeholder 3"/>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3" name="Footer Placeholder 2"/>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6" name="Footer Placeholder 5"/>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6" name="Footer Placeholder 5"/>
          <p:cNvSpPr>
            <a:spLocks noGrp="1"/>
          </p:cNvSpPr>
          <p:nvPr>
            <p:ph type="ftr" sz="quarter" idx="11"/>
          </p:nvPr>
        </p:nvSpPr>
        <p:spPr/>
        <p:txBody>
          <a:body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marL="12700">
              <a:lnSpc>
                <a:spcPct val="100000"/>
              </a:lnSpc>
              <a:spcBef>
                <a:spcPts val="190"/>
              </a:spcBef>
            </a:pPr>
            <a:r>
              <a:rPr lang="en-US" spc="-15" smtClean="0"/>
              <a:t>02</a:t>
            </a:r>
            <a:r>
              <a:rPr lang="en-US" spc="-10" smtClean="0"/>
              <a:t>.</a:t>
            </a:r>
            <a:r>
              <a:rPr lang="en-US" spc="-15" smtClean="0"/>
              <a:t>10</a:t>
            </a:r>
            <a:r>
              <a:rPr lang="en-US" smtClean="0"/>
              <a:t>.202</a:t>
            </a:r>
            <a:r>
              <a:rPr lang="en-US" spc="-5" smtClean="0"/>
              <a:t>3</a:t>
            </a:r>
            <a:endParaRPr lang="en-US" spc="-5"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marL="12700">
              <a:lnSpc>
                <a:spcPct val="100000"/>
              </a:lnSpc>
              <a:spcBef>
                <a:spcPts val="190"/>
              </a:spcBef>
            </a:pPr>
            <a:r>
              <a:rPr lang="en-US" spc="-10" smtClean="0"/>
              <a:t>SCDL</a:t>
            </a:r>
            <a:r>
              <a:rPr lang="en-US" spc="-60" smtClean="0"/>
              <a:t> </a:t>
            </a:r>
            <a:r>
              <a:rPr lang="en-US" spc="-5" smtClean="0"/>
              <a:t>BUZAU</a:t>
            </a:r>
            <a:endParaRPr lang="en-US" spc="-5"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4953002"/>
            <a:ext cx="9144000" cy="1905000"/>
            <a:chOff x="0" y="4953002"/>
            <a:chExt cx="9144000" cy="1905000"/>
          </a:xfrm>
        </p:grpSpPr>
        <p:sp>
          <p:nvSpPr>
            <p:cNvPr id="3" name="object 3"/>
            <p:cNvSpPr/>
            <p:nvPr/>
          </p:nvSpPr>
          <p:spPr>
            <a:xfrm>
              <a:off x="1687067" y="4953002"/>
              <a:ext cx="7457440" cy="487680"/>
            </a:xfrm>
            <a:custGeom>
              <a:avLst/>
              <a:gdLst/>
              <a:ahLst/>
              <a:cxnLst/>
              <a:rect l="l" t="t" r="r" b="b"/>
              <a:pathLst>
                <a:path w="7457440" h="487679">
                  <a:moveTo>
                    <a:pt x="7456932" y="0"/>
                  </a:moveTo>
                  <a:lnTo>
                    <a:pt x="0" y="289686"/>
                  </a:lnTo>
                  <a:lnTo>
                    <a:pt x="7456932" y="487679"/>
                  </a:lnTo>
                  <a:lnTo>
                    <a:pt x="7456932" y="0"/>
                  </a:lnTo>
                  <a:close/>
                </a:path>
              </a:pathLst>
            </a:custGeom>
            <a:solidFill>
              <a:srgbClr val="9FCADC">
                <a:alpha val="39999"/>
              </a:srgbClr>
            </a:solidFill>
          </p:spPr>
          <p:txBody>
            <a:bodyPr wrap="square" lIns="0" tIns="0" rIns="0" bIns="0" rtlCol="0"/>
            <a:lstStyle/>
            <a:p>
              <a:endParaRPr dirty="0"/>
            </a:p>
          </p:txBody>
        </p:sp>
        <p:sp>
          <p:nvSpPr>
            <p:cNvPr id="4" name="object 4"/>
            <p:cNvSpPr/>
            <p:nvPr/>
          </p:nvSpPr>
          <p:spPr>
            <a:xfrm>
              <a:off x="110962" y="5237991"/>
              <a:ext cx="9033510" cy="788035"/>
            </a:xfrm>
            <a:custGeom>
              <a:avLst/>
              <a:gdLst/>
              <a:ahLst/>
              <a:cxnLst/>
              <a:rect l="l" t="t" r="r" b="b"/>
              <a:pathLst>
                <a:path w="9033510" h="788035">
                  <a:moveTo>
                    <a:pt x="9033040" y="0"/>
                  </a:moveTo>
                  <a:lnTo>
                    <a:pt x="0" y="0"/>
                  </a:lnTo>
                  <a:lnTo>
                    <a:pt x="9033040" y="787908"/>
                  </a:lnTo>
                  <a:lnTo>
                    <a:pt x="9033040" y="0"/>
                  </a:lnTo>
                  <a:close/>
                </a:path>
              </a:pathLst>
            </a:custGeom>
            <a:solidFill>
              <a:srgbClr val="000000"/>
            </a:solidFill>
          </p:spPr>
          <p:txBody>
            <a:bodyPr wrap="square" lIns="0" tIns="0" rIns="0" bIns="0" rtlCol="0"/>
            <a:lstStyle/>
            <a:p>
              <a:endParaRPr dirty="0"/>
            </a:p>
          </p:txBody>
        </p:sp>
        <p:pic>
          <p:nvPicPr>
            <p:cNvPr id="5" name="object 5"/>
            <p:cNvPicPr/>
            <p:nvPr/>
          </p:nvPicPr>
          <p:blipFill>
            <a:blip r:embed="rId2" cstate="print"/>
            <a:stretch>
              <a:fillRect/>
            </a:stretch>
          </p:blipFill>
          <p:spPr>
            <a:xfrm>
              <a:off x="0" y="4998720"/>
              <a:ext cx="9143999" cy="1859279"/>
            </a:xfrm>
            <a:prstGeom prst="rect">
              <a:avLst/>
            </a:prstGeom>
          </p:spPr>
        </p:pic>
        <p:pic>
          <p:nvPicPr>
            <p:cNvPr id="6" name="object 6"/>
            <p:cNvPicPr/>
            <p:nvPr/>
          </p:nvPicPr>
          <p:blipFill>
            <a:blip r:embed="rId3" cstate="print"/>
            <a:stretch>
              <a:fillRect/>
            </a:stretch>
          </p:blipFill>
          <p:spPr>
            <a:xfrm>
              <a:off x="0" y="4991404"/>
              <a:ext cx="9144000" cy="802093"/>
            </a:xfrm>
            <a:prstGeom prst="rect">
              <a:avLst/>
            </a:prstGeom>
          </p:spPr>
        </p:pic>
        <p:pic>
          <p:nvPicPr>
            <p:cNvPr id="7" name="object 7"/>
            <p:cNvPicPr/>
            <p:nvPr/>
          </p:nvPicPr>
          <p:blipFill>
            <a:blip r:embed="rId4" cstate="print"/>
            <a:stretch>
              <a:fillRect/>
            </a:stretch>
          </p:blipFill>
          <p:spPr>
            <a:xfrm>
              <a:off x="445008" y="5893308"/>
              <a:ext cx="3968495" cy="204215"/>
            </a:xfrm>
            <a:prstGeom prst="rect">
              <a:avLst/>
            </a:prstGeom>
          </p:spPr>
        </p:pic>
      </p:grpSp>
      <p:sp>
        <p:nvSpPr>
          <p:cNvPr id="8" name="object 8"/>
          <p:cNvSpPr txBox="1">
            <a:spLocks noGrp="1"/>
          </p:cNvSpPr>
          <p:nvPr>
            <p:ph type="title"/>
          </p:nvPr>
        </p:nvSpPr>
        <p:spPr>
          <a:xfrm>
            <a:off x="358141" y="264917"/>
            <a:ext cx="8785858" cy="720710"/>
          </a:xfrm>
          <a:prstGeom prst="rect">
            <a:avLst/>
          </a:prstGeom>
        </p:spPr>
        <p:txBody>
          <a:bodyPr vert="horz" wrap="square" lIns="0" tIns="12700" rIns="0" bIns="0" rtlCol="0">
            <a:spAutoFit/>
          </a:bodyPr>
          <a:lstStyle/>
          <a:p>
            <a:pPr marL="12700" algn="ctr">
              <a:lnSpc>
                <a:spcPct val="100000"/>
              </a:lnSpc>
              <a:spcBef>
                <a:spcPts val="100"/>
              </a:spcBef>
            </a:pPr>
            <a:r>
              <a:rPr dirty="0">
                <a:solidFill>
                  <a:schemeClr val="tx1"/>
                </a:solidFill>
                <a:latin typeface="+mj-lt"/>
              </a:rPr>
              <a:t>Proiect</a:t>
            </a:r>
            <a:r>
              <a:rPr spc="-45" dirty="0">
                <a:solidFill>
                  <a:schemeClr val="tx1"/>
                </a:solidFill>
                <a:latin typeface="+mj-lt"/>
              </a:rPr>
              <a:t> </a:t>
            </a:r>
            <a:r>
              <a:rPr dirty="0">
                <a:solidFill>
                  <a:schemeClr val="tx1"/>
                </a:solidFill>
                <a:latin typeface="+mj-lt"/>
              </a:rPr>
              <a:t>Sectorial</a:t>
            </a:r>
            <a:r>
              <a:rPr spc="-45" dirty="0">
                <a:solidFill>
                  <a:schemeClr val="tx1"/>
                </a:solidFill>
                <a:latin typeface="+mj-lt"/>
              </a:rPr>
              <a:t> </a:t>
            </a:r>
            <a:r>
              <a:rPr spc="5" dirty="0">
                <a:solidFill>
                  <a:schemeClr val="tx1"/>
                </a:solidFill>
                <a:latin typeface="+mj-lt"/>
              </a:rPr>
              <a:t>ADER</a:t>
            </a:r>
            <a:r>
              <a:rPr spc="-35" dirty="0">
                <a:solidFill>
                  <a:schemeClr val="tx1"/>
                </a:solidFill>
                <a:latin typeface="+mj-lt"/>
              </a:rPr>
              <a:t> </a:t>
            </a:r>
            <a:r>
              <a:rPr spc="5" dirty="0" smtClean="0">
                <a:solidFill>
                  <a:schemeClr val="tx1"/>
                </a:solidFill>
                <a:latin typeface="+mj-lt"/>
              </a:rPr>
              <a:t>6.3.20</a:t>
            </a:r>
            <a:r>
              <a:rPr lang="en-US" spc="5" dirty="0" smtClean="0">
                <a:solidFill>
                  <a:schemeClr val="tx1"/>
                </a:solidFill>
                <a:latin typeface="+mj-lt"/>
              </a:rPr>
              <a:t> </a:t>
            </a:r>
            <a:endParaRPr dirty="0">
              <a:solidFill>
                <a:schemeClr val="tx1"/>
              </a:solidFill>
              <a:latin typeface="+mj-lt"/>
            </a:endParaRPr>
          </a:p>
        </p:txBody>
      </p:sp>
      <p:sp>
        <p:nvSpPr>
          <p:cNvPr id="9" name="object 9"/>
          <p:cNvSpPr txBox="1"/>
          <p:nvPr/>
        </p:nvSpPr>
        <p:spPr>
          <a:xfrm>
            <a:off x="358140" y="1676400"/>
            <a:ext cx="8470425" cy="1473993"/>
          </a:xfrm>
          <a:prstGeom prst="rect">
            <a:avLst/>
          </a:prstGeom>
        </p:spPr>
        <p:txBody>
          <a:bodyPr vert="horz" wrap="square" lIns="0" tIns="85725" rIns="0" bIns="0" rtlCol="0">
            <a:spAutoFit/>
          </a:bodyPr>
          <a:lstStyle/>
          <a:p>
            <a:pPr marL="259715" marR="55880" indent="-196850" algn="ctr">
              <a:lnSpc>
                <a:spcPct val="80000"/>
              </a:lnSpc>
              <a:spcBef>
                <a:spcPts val="675"/>
              </a:spcBef>
              <a:tabLst>
                <a:tab pos="607060" algn="l"/>
              </a:tabLst>
            </a:pPr>
            <a:r>
              <a:rPr lang="vi-VN" sz="2800" dirty="0">
                <a:latin typeface="Calibri" pitchFamily="34" charset="0"/>
                <a:cs typeface="Calibri" pitchFamily="34" charset="0"/>
              </a:rPr>
              <a:t>Cercetări privind perfectionarea tehnologiei de cultivare a legumelor in tipuri noi de spatii protejate in contextul schimbarilor climatice in vederea obtinerii de productii sigure si reducerea intensitatii tratamentelor </a:t>
            </a:r>
            <a:r>
              <a:rPr lang="vi-VN" sz="2800" dirty="0" smtClean="0">
                <a:latin typeface="Calibri" pitchFamily="34" charset="0"/>
                <a:cs typeface="Calibri" pitchFamily="34" charset="0"/>
              </a:rPr>
              <a:t>chimice</a:t>
            </a:r>
            <a:endParaRPr sz="2800" dirty="0">
              <a:latin typeface="Calibri" panose="020F0502020204030204" pitchFamily="34" charset="0"/>
              <a:cs typeface="Calibri" panose="020F0502020204030204" pitchFamily="34" charset="0"/>
            </a:endParaRPr>
          </a:p>
        </p:txBody>
      </p:sp>
      <p:sp>
        <p:nvSpPr>
          <p:cNvPr id="10" name="object 10"/>
          <p:cNvSpPr txBox="1"/>
          <p:nvPr/>
        </p:nvSpPr>
        <p:spPr>
          <a:xfrm>
            <a:off x="383540" y="5485891"/>
            <a:ext cx="357314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Lucida Sans Unicode"/>
                <a:cs typeface="Lucida Sans Unicode"/>
              </a:rPr>
              <a:t>Contract</a:t>
            </a:r>
            <a:r>
              <a:rPr sz="1800" dirty="0">
                <a:latin typeface="Lucida Sans Unicode"/>
                <a:cs typeface="Lucida Sans Unicode"/>
              </a:rPr>
              <a:t> </a:t>
            </a:r>
            <a:r>
              <a:rPr sz="1800" spc="-5" dirty="0">
                <a:latin typeface="Lucida Sans Unicode"/>
                <a:cs typeface="Lucida Sans Unicode"/>
              </a:rPr>
              <a:t>nr.</a:t>
            </a:r>
            <a:r>
              <a:rPr sz="1800" spc="5" dirty="0">
                <a:latin typeface="Lucida Sans Unicode"/>
                <a:cs typeface="Lucida Sans Unicode"/>
              </a:rPr>
              <a:t> </a:t>
            </a:r>
            <a:r>
              <a:rPr sz="1800" spc="-5" dirty="0">
                <a:latin typeface="Lucida Sans Unicode"/>
                <a:cs typeface="Lucida Sans Unicode"/>
              </a:rPr>
              <a:t>6.3.20/27.07.2023</a:t>
            </a:r>
            <a:endParaRPr sz="1800" dirty="0">
              <a:latin typeface="Lucida Sans Unicode"/>
              <a:cs typeface="Lucida Sans Unicode"/>
            </a:endParaRPr>
          </a:p>
        </p:txBody>
      </p:sp>
      <p:sp>
        <p:nvSpPr>
          <p:cNvPr id="11" name="object 11"/>
          <p:cNvSpPr txBox="1"/>
          <p:nvPr/>
        </p:nvSpPr>
        <p:spPr>
          <a:xfrm>
            <a:off x="3276600" y="3429000"/>
            <a:ext cx="5743575" cy="807913"/>
          </a:xfrm>
          <a:prstGeom prst="rect">
            <a:avLst/>
          </a:prstGeom>
        </p:spPr>
        <p:txBody>
          <a:bodyPr vert="horz" wrap="square" lIns="0" tIns="12700" rIns="0" bIns="0" rtlCol="0">
            <a:spAutoFit/>
          </a:bodyPr>
          <a:lstStyle/>
          <a:p>
            <a:pPr marL="12700">
              <a:lnSpc>
                <a:spcPct val="100000"/>
              </a:lnSpc>
              <a:spcBef>
                <a:spcPts val="100"/>
              </a:spcBef>
            </a:pPr>
            <a:r>
              <a:rPr sz="2000" spc="5" dirty="0">
                <a:cs typeface="Lucida Sans Unicode"/>
              </a:rPr>
              <a:t>Perioada</a:t>
            </a:r>
            <a:r>
              <a:rPr sz="2000" spc="-35" dirty="0">
                <a:cs typeface="Lucida Sans Unicode"/>
              </a:rPr>
              <a:t> </a:t>
            </a:r>
            <a:r>
              <a:rPr sz="2000" dirty="0">
                <a:cs typeface="Lucida Sans Unicode"/>
              </a:rPr>
              <a:t>de</a:t>
            </a:r>
            <a:r>
              <a:rPr sz="2000" spc="-5" dirty="0">
                <a:cs typeface="Lucida Sans Unicode"/>
              </a:rPr>
              <a:t> </a:t>
            </a:r>
            <a:r>
              <a:rPr sz="2000" dirty="0">
                <a:cs typeface="Lucida Sans Unicode"/>
              </a:rPr>
              <a:t>desfasurare</a:t>
            </a:r>
            <a:r>
              <a:rPr sz="2000" spc="-30" dirty="0">
                <a:cs typeface="Lucida Sans Unicode"/>
              </a:rPr>
              <a:t> </a:t>
            </a:r>
            <a:r>
              <a:rPr sz="2000" dirty="0">
                <a:cs typeface="Lucida Sans Unicode"/>
              </a:rPr>
              <a:t>a</a:t>
            </a:r>
            <a:r>
              <a:rPr sz="2000" spc="5" dirty="0">
                <a:cs typeface="Lucida Sans Unicode"/>
              </a:rPr>
              <a:t> </a:t>
            </a:r>
            <a:r>
              <a:rPr sz="2000" dirty="0">
                <a:cs typeface="Lucida Sans Unicode"/>
              </a:rPr>
              <a:t>proiectului:</a:t>
            </a:r>
            <a:r>
              <a:rPr sz="2000" spc="-45" dirty="0">
                <a:cs typeface="Lucida Sans Unicode"/>
              </a:rPr>
              <a:t> </a:t>
            </a:r>
            <a:r>
              <a:rPr sz="2000" spc="5" dirty="0">
                <a:cs typeface="Lucida Sans Unicode"/>
              </a:rPr>
              <a:t>2023</a:t>
            </a:r>
            <a:r>
              <a:rPr sz="2000" spc="-45" dirty="0">
                <a:cs typeface="Lucida Sans Unicode"/>
              </a:rPr>
              <a:t> </a:t>
            </a:r>
            <a:r>
              <a:rPr sz="2000" dirty="0">
                <a:cs typeface="Lucida Sans Unicode"/>
              </a:rPr>
              <a:t>-</a:t>
            </a:r>
            <a:r>
              <a:rPr sz="2000" spc="5" dirty="0">
                <a:cs typeface="Lucida Sans Unicode"/>
              </a:rPr>
              <a:t> 2026</a:t>
            </a:r>
            <a:endParaRPr sz="2000" dirty="0">
              <a:cs typeface="Lucida Sans Unicode"/>
            </a:endParaRPr>
          </a:p>
          <a:p>
            <a:pPr marL="12700">
              <a:lnSpc>
                <a:spcPct val="100000"/>
              </a:lnSpc>
              <a:spcBef>
                <a:spcPts val="1440"/>
              </a:spcBef>
            </a:pPr>
            <a:r>
              <a:rPr sz="2000" spc="5" dirty="0">
                <a:cs typeface="Lucida Sans Unicode"/>
              </a:rPr>
              <a:t>Valoarea</a:t>
            </a:r>
            <a:r>
              <a:rPr sz="2000" spc="-40" dirty="0">
                <a:cs typeface="Lucida Sans Unicode"/>
              </a:rPr>
              <a:t> </a:t>
            </a:r>
            <a:r>
              <a:rPr sz="2000" dirty="0">
                <a:cs typeface="Lucida Sans Unicode"/>
              </a:rPr>
              <a:t>proiectului:</a:t>
            </a:r>
            <a:r>
              <a:rPr sz="2000" spc="-35" dirty="0">
                <a:cs typeface="Lucida Sans Unicode"/>
              </a:rPr>
              <a:t> </a:t>
            </a:r>
            <a:r>
              <a:rPr sz="2000" dirty="0">
                <a:cs typeface="Lucida Sans Unicode"/>
              </a:rPr>
              <a:t>1.100.000</a:t>
            </a:r>
            <a:r>
              <a:rPr sz="2000" spc="-40" dirty="0">
                <a:cs typeface="Lucida Sans Unicode"/>
              </a:rPr>
              <a:t> </a:t>
            </a:r>
            <a:r>
              <a:rPr sz="2000" spc="5" dirty="0">
                <a:cs typeface="Lucida Sans Unicode"/>
              </a:rPr>
              <a:t>lei</a:t>
            </a:r>
            <a:endParaRPr sz="2000" dirty="0">
              <a:cs typeface="Lucida Sans Unicode"/>
            </a:endParaRP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33400"/>
            <a:ext cx="8915400" cy="6118150"/>
          </a:xfrm>
          <a:prstGeom prst="rect">
            <a:avLst/>
          </a:prstGeom>
        </p:spPr>
        <p:txBody>
          <a:bodyPr wrap="square">
            <a:spAutoFit/>
          </a:bodyPr>
          <a:lstStyle/>
          <a:p>
            <a:pPr indent="457200" algn="just">
              <a:lnSpc>
                <a:spcPct val="115000"/>
              </a:lnSpc>
              <a:spcAft>
                <a:spcPts val="0"/>
              </a:spcAft>
            </a:pPr>
            <a:r>
              <a:rPr lang="ro-RO" dirty="0"/>
              <a:t>Rezultatele pe recoltări arată o medie de 6,67 fructe și 624 g la prima recoltare, 6 fructe și 741 g la a doua recoltare și 6 fructe cu 749 g la a treia recoltare. Comparativ cu setul precedent de date, producția inițială este mai redusă, însă se remarcă o uniformitate crescută între cele trei etape de recoltare, diferențele dintre valori fiind minime. Această distribuție sugerează o fructificare mai echilibrată în timp.</a:t>
            </a:r>
            <a:endParaRPr lang="en-US" dirty="0"/>
          </a:p>
          <a:p>
            <a:pPr indent="457200" algn="just">
              <a:lnSpc>
                <a:spcPct val="115000"/>
              </a:lnSpc>
              <a:spcAft>
                <a:spcPts val="0"/>
              </a:spcAft>
            </a:pPr>
            <a:r>
              <a:rPr lang="ro-RO" dirty="0"/>
              <a:t>Analizând producția totală pe plantă, se constată o medie generală de 2201 g. Cele mai productive plante au fost nr. 6 (3085 g), nr. 7 (2798 g) și nr. 11 (2702 g), în timp ce plantele nr. 15 (1268 g), nr. 2 (1454 g) și nr. 13 (1429 g) au înregistrat cele mai mici producții. Distribuția producției pe etape evidențiază faptul că, spre deosebire de primul set de date unde producția maximă a fost concentrată în prima recoltare, în acest caz valorile se mențin relativ constante între recoltări, ceea ce poate fi interpretat ca un avantaj în ceea ce privește asigurarea unui flux continuu de producție pe o perioadă mai lungă.</a:t>
            </a:r>
            <a:endParaRPr lang="en-US" dirty="0"/>
          </a:p>
          <a:p>
            <a:pPr indent="457200" algn="just">
              <a:lnSpc>
                <a:spcPct val="115000"/>
              </a:lnSpc>
              <a:spcAft>
                <a:spcPts val="0"/>
              </a:spcAft>
            </a:pPr>
            <a:r>
              <a:rPr lang="ro-RO" dirty="0"/>
              <a:t>În concluzie, rezultatele arată o producție totală mai redusă față de datele anterioare, dar caracterizată printr-o uniformitate mai bună între recoltări. Plantele nr. 6, 7 și 11 s-au evidențiat prin productivitate ridicată, putând reprezenta puncte de reper pentru selecție sau pentru identificarea celor mai favorabile condiții de cultură.</a:t>
            </a:r>
            <a:endParaRPr lang="en-US" dirty="0"/>
          </a:p>
        </p:txBody>
      </p:sp>
    </p:spTree>
    <p:extLst>
      <p:ext uri="{BB962C8B-B14F-4D97-AF65-F5344CB8AC3E}">
        <p14:creationId xmlns:p14="http://schemas.microsoft.com/office/powerpoint/2010/main" val="3236969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04033392"/>
              </p:ext>
            </p:extLst>
          </p:nvPr>
        </p:nvGraphicFramePr>
        <p:xfrm>
          <a:off x="304797" y="1295402"/>
          <a:ext cx="8610602" cy="5257797"/>
        </p:xfrm>
        <a:graphic>
          <a:graphicData uri="http://schemas.openxmlformats.org/drawingml/2006/table">
            <a:tbl>
              <a:tblPr firstRow="1" firstCol="1" bandRow="1"/>
              <a:tblGrid>
                <a:gridCol w="1759838"/>
                <a:gridCol w="904818"/>
                <a:gridCol w="904818"/>
                <a:gridCol w="1080696"/>
                <a:gridCol w="1320144"/>
                <a:gridCol w="1320144"/>
                <a:gridCol w="1320144"/>
              </a:tblGrid>
              <a:tr h="575709">
                <a:tc>
                  <a:txBody>
                    <a:bodyPr/>
                    <a:lstStyle/>
                    <a:p>
                      <a:pPr algn="ctr">
                        <a:lnSpc>
                          <a:spcPct val="107000"/>
                        </a:lnSpc>
                        <a:spcAft>
                          <a:spcPts val="0"/>
                        </a:spcAft>
                      </a:pPr>
                      <a:r>
                        <a:rPr lang="ro-RO" sz="1100" dirty="0">
                          <a:effectLst/>
                          <a:latin typeface="Times New Roman"/>
                          <a:ea typeface="Times New Roman"/>
                          <a:cs typeface="Times New Roman"/>
                        </a:rPr>
                        <a:t>Nr. Plantei</a:t>
                      </a:r>
                      <a:endParaRPr lang="en-US" sz="16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a:lnSpc>
                          <a:spcPct val="107000"/>
                        </a:lnSpc>
                        <a:spcAft>
                          <a:spcPts val="0"/>
                        </a:spcAft>
                      </a:pPr>
                      <a:r>
                        <a:rPr lang="ro-RO" sz="1100">
                          <a:effectLst/>
                          <a:latin typeface="Times New Roman"/>
                          <a:ea typeface="Times New Roman"/>
                          <a:cs typeface="Times New Roman"/>
                        </a:rPr>
                        <a:t>Recoltare. I 29.08.2025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lnSpc>
                          <a:spcPct val="107000"/>
                        </a:lnSpc>
                        <a:spcAft>
                          <a:spcPts val="0"/>
                        </a:spcAft>
                      </a:pPr>
                      <a:r>
                        <a:rPr lang="ro-RO" sz="1100">
                          <a:effectLst/>
                          <a:latin typeface="Times New Roman"/>
                          <a:ea typeface="Times New Roman"/>
                          <a:cs typeface="Times New Roman"/>
                        </a:rPr>
                        <a:t>Recoltare. II 15.09.2025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2">
                  <a:txBody>
                    <a:bodyPr/>
                    <a:lstStyle/>
                    <a:p>
                      <a:pPr algn="ctr">
                        <a:lnSpc>
                          <a:spcPct val="107000"/>
                        </a:lnSpc>
                        <a:spcAft>
                          <a:spcPts val="0"/>
                        </a:spcAft>
                      </a:pPr>
                      <a:r>
                        <a:rPr lang="ro-RO" sz="1100" dirty="0">
                          <a:effectLst/>
                          <a:latin typeface="Times New Roman"/>
                          <a:ea typeface="Times New Roman"/>
                          <a:cs typeface="Times New Roman"/>
                        </a:rPr>
                        <a:t>Productie Totala (I+II) (g)</a:t>
                      </a:r>
                      <a:endParaRPr lang="en-US" sz="16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100">
                          <a:effectLst/>
                          <a:latin typeface="Times New Roman"/>
                          <a:ea typeface="Times New Roman"/>
                          <a:cs typeface="Times New Roman"/>
                        </a:rPr>
                        <a:t>Greutate medie per fruct (g)</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3563">
                <a:tc>
                  <a:txBody>
                    <a:bodyPr/>
                    <a:lstStyle/>
                    <a:p>
                      <a:pPr>
                        <a:lnSpc>
                          <a:spcPct val="107000"/>
                        </a:lnSpc>
                      </a:pPr>
                      <a:endParaRPr lang="en-US" sz="1100">
                        <a:effectLst/>
                        <a:latin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Nr. Fructe</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G. Fructe (g)</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Arial"/>
                          <a:ea typeface="Times New Roman"/>
                          <a:cs typeface="Times New Roman"/>
                        </a:rPr>
                        <a:t>( I+II) (g)</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G. Fructe (g)</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r h="287855">
                <a:tc>
                  <a:txBody>
                    <a:bodyPr/>
                    <a:lstStyle/>
                    <a:p>
                      <a:pPr algn="ctr">
                        <a:lnSpc>
                          <a:spcPct val="107000"/>
                        </a:lnSpc>
                        <a:spcAft>
                          <a:spcPts val="0"/>
                        </a:spcAft>
                      </a:pPr>
                      <a:r>
                        <a:rPr lang="ro-RO" sz="1100">
                          <a:effectLst/>
                          <a:latin typeface="Times New Roman"/>
                          <a:ea typeface="Times New Roman"/>
                          <a:cs typeface="Times New Roman"/>
                        </a:rPr>
                        <a:t>1</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46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730.3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24</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349.22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1079.52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15.42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34</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699.23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30</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442.93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1142.16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17.85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33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544.3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19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240.16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784.46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15.09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4</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38</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580.49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49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576.21</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1156.7</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13.30</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51</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759.52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21</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280.82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1040.34</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14.45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53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680.9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241.75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922.65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11.68</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7</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46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613.1</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45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459.89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1072.99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11.79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8</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16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262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360.33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622.33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15.96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46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730.3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363.38</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1093.68</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14.58</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10</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56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741.46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24</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296.39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1037.85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solidFill>
                            <a:srgbClr val="000000"/>
                          </a:solidFill>
                          <a:effectLst/>
                          <a:latin typeface="Times New Roman"/>
                          <a:ea typeface="Times New Roman"/>
                          <a:cs typeface="Times New Roman"/>
                        </a:rPr>
                        <a:t>12.97</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a:effectLst/>
                          <a:latin typeface="Times New Roman"/>
                          <a:ea typeface="Times New Roman"/>
                          <a:cs typeface="Times New Roman"/>
                        </a:rPr>
                        <a:t>Total</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419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5047.5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290</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3611.08</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8658.58</a:t>
                      </a:r>
                      <a:endParaRPr lang="en-US" sz="16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a:effectLst/>
                          <a:latin typeface="Times New Roman"/>
                          <a:ea typeface="Times New Roman"/>
                          <a:cs typeface="Times New Roman"/>
                        </a:rPr>
                        <a:t>12.21</a:t>
                      </a:r>
                      <a:endParaRPr lang="en-US" sz="16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970">
                <a:tc>
                  <a:txBody>
                    <a:bodyPr/>
                    <a:lstStyle/>
                    <a:p>
                      <a:pPr algn="ctr">
                        <a:lnSpc>
                          <a:spcPct val="107000"/>
                        </a:lnSpc>
                        <a:spcAft>
                          <a:spcPts val="0"/>
                        </a:spcAft>
                      </a:pPr>
                      <a:r>
                        <a:rPr lang="ro-RO" sz="1100" b="1">
                          <a:effectLst/>
                          <a:latin typeface="Times New Roman"/>
                          <a:ea typeface="Times New Roman"/>
                          <a:cs typeface="Times New Roman"/>
                        </a:rPr>
                        <a:t>Medie</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b="1">
                          <a:solidFill>
                            <a:srgbClr val="000000"/>
                          </a:solidFill>
                          <a:effectLst/>
                          <a:latin typeface="Times New Roman"/>
                          <a:ea typeface="Times New Roman"/>
                          <a:cs typeface="Times New Roman"/>
                        </a:rPr>
                        <a:t>41.90</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b="1">
                          <a:solidFill>
                            <a:srgbClr val="000000"/>
                          </a:solidFill>
                          <a:effectLst/>
                          <a:latin typeface="Times New Roman"/>
                          <a:ea typeface="Times New Roman"/>
                          <a:cs typeface="Times New Roman"/>
                        </a:rPr>
                        <a:t>634.16</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b="1">
                          <a:solidFill>
                            <a:srgbClr val="000000"/>
                          </a:solidFill>
                          <a:effectLst/>
                          <a:latin typeface="Times New Roman"/>
                          <a:ea typeface="Times New Roman"/>
                          <a:cs typeface="Times New Roman"/>
                        </a:rPr>
                        <a:t>29.00</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b="1">
                          <a:solidFill>
                            <a:srgbClr val="000000"/>
                          </a:solidFill>
                          <a:effectLst/>
                          <a:latin typeface="Times New Roman"/>
                          <a:ea typeface="Times New Roman"/>
                          <a:cs typeface="Times New Roman"/>
                        </a:rPr>
                        <a:t>361.11</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b="1">
                          <a:solidFill>
                            <a:srgbClr val="000000"/>
                          </a:solidFill>
                          <a:effectLst/>
                          <a:latin typeface="Times New Roman"/>
                          <a:ea typeface="Times New Roman"/>
                          <a:cs typeface="Times New Roman"/>
                        </a:rPr>
                        <a:t>995.27</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100" b="1" dirty="0">
                          <a:solidFill>
                            <a:srgbClr val="000000"/>
                          </a:solidFill>
                          <a:effectLst/>
                          <a:latin typeface="Times New Roman"/>
                          <a:ea typeface="Times New Roman"/>
                          <a:cs typeface="Times New Roman"/>
                        </a:rPr>
                        <a:t>14.31</a:t>
                      </a:r>
                      <a:endParaRPr lang="en-US" sz="16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827794" y="676365"/>
            <a:ext cx="575856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o-RO" dirty="0"/>
              <a:t>Tabel 3. Productiile din sera la tomatele Carisma</a:t>
            </a:r>
            <a:endParaRPr 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598492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5909310"/>
          </a:xfrm>
          <a:prstGeom prst="rect">
            <a:avLst/>
          </a:prstGeom>
        </p:spPr>
        <p:txBody>
          <a:bodyPr wrap="square">
            <a:spAutoFit/>
          </a:bodyPr>
          <a:lstStyle/>
          <a:p>
            <a:pPr algn="just"/>
            <a:r>
              <a:rPr lang="ro-RO" dirty="0" smtClean="0"/>
              <a:t>     </a:t>
            </a:r>
          </a:p>
          <a:p>
            <a:pPr algn="just"/>
            <a:r>
              <a:rPr lang="ro-RO" dirty="0"/>
              <a:t> </a:t>
            </a:r>
            <a:r>
              <a:rPr lang="ro-RO" dirty="0" smtClean="0"/>
              <a:t>    Producțiile de </a:t>
            </a:r>
            <a:r>
              <a:rPr lang="ro-RO" dirty="0"/>
              <a:t>tomate Carisma obținute în seră la două momente de recoltare: 29.08.2025 și 15.09.2025. La prima recoltare s-a obținut un total de 419 fructe, cu o greutate cumulată de 5047,5 g. Cele mai productive plante au fost nr. 5 (51 fructe – 759,52 g), nr. 6 (53 fructe – 680,9 g) și nr. 10 (56 fructe – 741,46 g), iar media producției pe plantă a fost de aproximativ 505 g.</a:t>
            </a:r>
            <a:endParaRPr lang="en-US" dirty="0"/>
          </a:p>
          <a:p>
            <a:pPr algn="just"/>
            <a:r>
              <a:rPr lang="ro-RO" dirty="0" smtClean="0"/>
              <a:t>      La </a:t>
            </a:r>
            <a:r>
              <a:rPr lang="ro-RO" dirty="0"/>
              <a:t>cea de-a doua recoltare producția a fost mai redusă, însumând 290 fructe și o greutate totală de 3611,08 g, ceea ce corespunde unei medii de circa 361 g/plantă. În acest caz, cele mai bune rezultate le-au înregistrat plantele nr. 4 (49 fructe – 576,21 g), nr. 7 (45 fructe – 459,89 g) și nr. 9 (29 fructe – 363,38 g).</a:t>
            </a:r>
            <a:endParaRPr lang="en-US" dirty="0"/>
          </a:p>
          <a:p>
            <a:pPr algn="just"/>
            <a:r>
              <a:rPr lang="ro-RO" dirty="0" smtClean="0"/>
              <a:t>      Comparativ </a:t>
            </a:r>
            <a:r>
              <a:rPr lang="ro-RO" dirty="0"/>
              <a:t>între cele două recoltări, se observă o scădere atât a numărului de fructe (de la 419 la 290), cât și a producției totale (de la 5047,5 g la 3611,08 g), diferența fiind de aproximativ 1436 g. Plantele nr. 4 și 7 au avut o productivitate constantă și ridicată, în timp ce la plantele nr. 1, 3, 5 și 6 producția a scăzut mai pronunțat. Această reducere a randamentului reflectă evoluția fiziologică firească a culturii, odată cu înaintarea în ciclul de vegetație, dar poate fi influențată și de condițiile de mediu din perioada respectivă.</a:t>
            </a:r>
            <a:endParaRPr lang="en-US" dirty="0"/>
          </a:p>
          <a:p>
            <a:pPr algn="just"/>
            <a:r>
              <a:rPr lang="ro-RO" dirty="0" smtClean="0"/>
              <a:t>       În </a:t>
            </a:r>
            <a:r>
              <a:rPr lang="ro-RO" dirty="0"/>
              <a:t>concluzie, prima recoltare a asigurat producția cea mai ridicată, atât ca număr de fructe, cât și ca greutate, iar la a doua recoltare s-a constatat o diminuare evidentă a randamentului pe plantă, iar in solarul NaanDanJain au fost facute determinari la liinile de tomate din colectia SCDL.</a:t>
            </a:r>
            <a:endParaRPr lang="en-US" dirty="0"/>
          </a:p>
        </p:txBody>
      </p:sp>
    </p:spTree>
    <p:extLst>
      <p:ext uri="{BB962C8B-B14F-4D97-AF65-F5344CB8AC3E}">
        <p14:creationId xmlns:p14="http://schemas.microsoft.com/office/powerpoint/2010/main" val="39719201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0"/>
            <a:ext cx="8610600" cy="4247317"/>
          </a:xfrm>
          <a:prstGeom prst="rect">
            <a:avLst/>
          </a:prstGeom>
        </p:spPr>
        <p:txBody>
          <a:bodyPr wrap="square">
            <a:spAutoFit/>
          </a:bodyPr>
          <a:lstStyle/>
          <a:p>
            <a:pPr algn="just"/>
            <a:r>
              <a:rPr lang="ro-RO" dirty="0" smtClean="0"/>
              <a:t>        În </a:t>
            </a:r>
            <a:r>
              <a:rPr lang="ro-RO" dirty="0"/>
              <a:t>ansamblu, rezultatele acestei activități pot fi aplicate direct în practică de către cultivatorii de tomate. Fermierii pot beneficia de recomandări clare privind alegerea soiului potrivit în funcție de piața țintă, pregătirea și afânarea solului pentru stimularea rădăcinilor, aplicarea unor lucrări de întreținere corecte și utilizarea unui management integrat al dăunătorilor, care să reducă pierderile și costurile cu tratamentele. </a:t>
            </a:r>
            <a:endParaRPr lang="en-US" dirty="0"/>
          </a:p>
          <a:p>
            <a:pPr algn="just"/>
            <a:r>
              <a:rPr lang="ro-RO" dirty="0" smtClean="0"/>
              <a:t>        În </a:t>
            </a:r>
            <a:r>
              <a:rPr lang="ro-RO" dirty="0"/>
              <a:t>cadrul activităților desfășurate de P1- </a:t>
            </a:r>
            <a:r>
              <a:rPr lang="ro-RO" b="1" dirty="0"/>
              <a:t>ICDLF Vidra</a:t>
            </a:r>
            <a:r>
              <a:rPr lang="ro-RO" dirty="0"/>
              <a:t>, s-au monitorizat atent culturile de tomate cultivate în două tipuri de spații protejate  (seră și solar tip tunel) cu scopul de a evalua creșterea, dezvoltarea și starea de sănătate a plantelor și de a identifica soluții tehnice care să sprijine fermierii în obținerea unor producții sustenabile și profitabile.</a:t>
            </a:r>
            <a:endParaRPr lang="en-US" dirty="0"/>
          </a:p>
          <a:p>
            <a:pPr algn="just"/>
            <a:r>
              <a:rPr lang="ro-RO" dirty="0" smtClean="0"/>
              <a:t>        Pe </a:t>
            </a:r>
            <a:r>
              <a:rPr lang="ro-RO" dirty="0"/>
              <a:t>parcursul ciclului de vegetație, plantele au fost urmărite periodic, prin măsurători biometrice detaliate (înălțimea tulpinii, numărul de frunze, etaje florale, numărul inflorescențelor și fructelor pe plantă, dimensiunile frunzelor, diametrul răsadurilor și al vrejului). Această monitorizare a permis corelarea directă între starea de vegetație și randamentul final, oferind informații valoroase despre impactul mediului și al tehnologiilor aplicate asupra productivității.</a:t>
            </a:r>
            <a:endParaRPr lang="en-US" dirty="0"/>
          </a:p>
        </p:txBody>
      </p:sp>
    </p:spTree>
    <p:extLst>
      <p:ext uri="{BB962C8B-B14F-4D97-AF65-F5344CB8AC3E}">
        <p14:creationId xmlns:p14="http://schemas.microsoft.com/office/powerpoint/2010/main" val="3229330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ine 1"/>
          <p:cNvPicPr/>
          <p:nvPr/>
        </p:nvPicPr>
        <p:blipFill>
          <a:blip r:embed="rId2">
            <a:extLst>
              <a:ext uri="{28A0092B-C50C-407E-A947-70E740481C1C}">
                <a14:useLocalDpi xmlns:a14="http://schemas.microsoft.com/office/drawing/2010/main" val="0"/>
              </a:ext>
            </a:extLst>
          </a:blip>
          <a:stretch>
            <a:fillRect/>
          </a:stretch>
        </p:blipFill>
        <p:spPr>
          <a:xfrm rot="5400000">
            <a:off x="4831078" y="693422"/>
            <a:ext cx="3733803" cy="3870960"/>
          </a:xfrm>
          <a:prstGeom prst="rect">
            <a:avLst/>
          </a:prstGeom>
        </p:spPr>
      </p:pic>
      <p:pic>
        <p:nvPicPr>
          <p:cNvPr id="3" name="Imagine 2"/>
          <p:cNvPicPr/>
          <p:nvPr/>
        </p:nvPicPr>
        <p:blipFill>
          <a:blip r:embed="rId3">
            <a:extLst>
              <a:ext uri="{28A0092B-C50C-407E-A947-70E740481C1C}">
                <a14:useLocalDpi xmlns:a14="http://schemas.microsoft.com/office/drawing/2010/main" val="0"/>
              </a:ext>
            </a:extLst>
          </a:blip>
          <a:stretch>
            <a:fillRect/>
          </a:stretch>
        </p:blipFill>
        <p:spPr>
          <a:xfrm>
            <a:off x="152400" y="762001"/>
            <a:ext cx="4267200" cy="3733800"/>
          </a:xfrm>
          <a:prstGeom prst="rect">
            <a:avLst/>
          </a:prstGeom>
        </p:spPr>
      </p:pic>
      <p:sp>
        <p:nvSpPr>
          <p:cNvPr id="4" name="Rectangle 3"/>
          <p:cNvSpPr/>
          <p:nvPr/>
        </p:nvSpPr>
        <p:spPr>
          <a:xfrm>
            <a:off x="152400" y="4724400"/>
            <a:ext cx="8481059" cy="369332"/>
          </a:xfrm>
          <a:prstGeom prst="rect">
            <a:avLst/>
          </a:prstGeom>
        </p:spPr>
        <p:txBody>
          <a:bodyPr wrap="square">
            <a:spAutoFit/>
          </a:bodyPr>
          <a:lstStyle/>
          <a:p>
            <a:pPr algn="ctr"/>
            <a:r>
              <a:rPr lang="ro-RO" dirty="0" smtClean="0"/>
              <a:t>Fig.3. </a:t>
            </a:r>
            <a:r>
              <a:rPr lang="ro-RO" dirty="0"/>
              <a:t>Aspecte generale din </a:t>
            </a:r>
            <a:r>
              <a:rPr lang="ro-RO" dirty="0" smtClean="0"/>
              <a:t>seră si </a:t>
            </a:r>
            <a:r>
              <a:rPr lang="ro-RO" dirty="0"/>
              <a:t>solar tip tunel </a:t>
            </a:r>
            <a:r>
              <a:rPr lang="ro-RO" dirty="0" smtClean="0"/>
              <a:t> ICDLF Vidra  </a:t>
            </a:r>
            <a:endParaRPr lang="en-US" dirty="0"/>
          </a:p>
        </p:txBody>
      </p:sp>
    </p:spTree>
    <p:extLst>
      <p:ext uri="{BB962C8B-B14F-4D97-AF65-F5344CB8AC3E}">
        <p14:creationId xmlns:p14="http://schemas.microsoft.com/office/powerpoint/2010/main" val="14758974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15400" cy="4801314"/>
          </a:xfrm>
          <a:prstGeom prst="rect">
            <a:avLst/>
          </a:prstGeom>
        </p:spPr>
        <p:txBody>
          <a:bodyPr wrap="square">
            <a:spAutoFit/>
          </a:bodyPr>
          <a:lstStyle/>
          <a:p>
            <a:pPr algn="just"/>
            <a:r>
              <a:rPr lang="ro-RO" dirty="0"/>
              <a:t> </a:t>
            </a:r>
            <a:r>
              <a:rPr lang="ro-RO" dirty="0" smtClean="0"/>
              <a:t>       Compararea </a:t>
            </a:r>
            <a:r>
              <a:rPr lang="ro-RO" dirty="0"/>
              <a:t>celor două tipuri de spații protejate a evidențiat diferențe importante. În seră s-a înregistrat o producție mai ridicată, echivalentă cu aproximativ 243 t/ha de fructe, față de 234 t/ha în solarul tip tunel. Totuși, în seră pierderile prin fructe depreciate au fost mai mari (16,49% față de 12,36% în solar). </a:t>
            </a:r>
            <a:r>
              <a:rPr lang="ro-RO" dirty="0" smtClean="0"/>
              <a:t>     </a:t>
            </a:r>
          </a:p>
          <a:p>
            <a:pPr algn="just"/>
            <a:r>
              <a:rPr lang="ro-RO" dirty="0"/>
              <a:t> </a:t>
            </a:r>
            <a:r>
              <a:rPr lang="ro-RO" dirty="0" smtClean="0"/>
              <a:t>        Analiza </a:t>
            </a:r>
            <a:r>
              <a:rPr lang="ro-RO" dirty="0"/>
              <a:t>cauzelor a indicat influența carențelor nutritive (în special deficit de calciu, asociat apariției putregaiului apical), a atacurilor dăunătorilor (în special </a:t>
            </a:r>
            <a:r>
              <a:rPr lang="ro-RO" i="1" dirty="0"/>
              <a:t>Tuta absoluta</a:t>
            </a:r>
            <a:r>
              <a:rPr lang="ro-RO" dirty="0"/>
              <a:t>) și a stresului termic, accentuat în perioadele cu temperaturi ridicate. </a:t>
            </a:r>
            <a:r>
              <a:rPr lang="ro-RO" dirty="0" smtClean="0"/>
              <a:t>Aceste </a:t>
            </a:r>
            <a:r>
              <a:rPr lang="ro-RO" dirty="0"/>
              <a:t>date arată clar că, deși sera asigură o eficiență energetică mai bună și o producție mai mare pe unitatea de suprafață, necesită o gestionare mai atentă a solului (scarificare, îmbogățire cu materie organică) și un control riguros al factorilor de stres și al dăunătorilor.</a:t>
            </a:r>
            <a:endParaRPr lang="en-US" dirty="0"/>
          </a:p>
          <a:p>
            <a:pPr algn="just"/>
            <a:r>
              <a:rPr lang="ro-RO" dirty="0" smtClean="0"/>
              <a:t>       În </a:t>
            </a:r>
            <a:r>
              <a:rPr lang="ro-RO" dirty="0"/>
              <a:t>ceea ce privește protecția fitosanitară, s-a testat un program de tratamente integrat, bazat pe aplicarea combinată a produselor convenționale și a biostimulatorilor. Monitorizarea stării de sănătate a permis intervenții punctuale împotriva moliei tomatelor (</a:t>
            </a:r>
            <a:r>
              <a:rPr lang="ro-RO" i="1" dirty="0"/>
              <a:t>Tuta absoluta</a:t>
            </a:r>
            <a:r>
              <a:rPr lang="ro-RO" dirty="0"/>
              <a:t>), manei (</a:t>
            </a:r>
            <a:r>
              <a:rPr lang="ro-RO" i="1" dirty="0"/>
              <a:t>Phytophthora infestans</a:t>
            </a:r>
            <a:r>
              <a:rPr lang="ro-RO" dirty="0"/>
              <a:t>), afidelor și a putregaiului apical, contribuind la limitarea pierderilor. Momentul aplicării și tipul de tratament au fost ajustate în funcție de pragurile de dăunare, ceea ce oferă fermierilor un model practic pentru utilizarea rațională a produselor fitosanitare și reducerea costurilor.</a:t>
            </a:r>
            <a:endParaRPr lang="en-US" dirty="0"/>
          </a:p>
        </p:txBody>
      </p:sp>
    </p:spTree>
    <p:extLst>
      <p:ext uri="{BB962C8B-B14F-4D97-AF65-F5344CB8AC3E}">
        <p14:creationId xmlns:p14="http://schemas.microsoft.com/office/powerpoint/2010/main" val="27970527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94154977"/>
              </p:ext>
            </p:extLst>
          </p:nvPr>
        </p:nvGraphicFramePr>
        <p:xfrm>
          <a:off x="741247" y="1371600"/>
          <a:ext cx="7661505" cy="5196840"/>
        </p:xfrm>
        <a:graphic>
          <a:graphicData uri="http://schemas.openxmlformats.org/drawingml/2006/table">
            <a:tbl>
              <a:tblPr firstRow="1" firstCol="1" bandRow="1">
                <a:tableStyleId>{5940675A-B579-460E-94D1-54222C63F5DA}</a:tableStyleId>
              </a:tblPr>
              <a:tblGrid>
                <a:gridCol w="962285"/>
                <a:gridCol w="625178"/>
                <a:gridCol w="737037"/>
                <a:gridCol w="1515446"/>
                <a:gridCol w="692600"/>
                <a:gridCol w="737037"/>
                <a:gridCol w="640502"/>
                <a:gridCol w="962285"/>
                <a:gridCol w="789135"/>
              </a:tblGrid>
              <a:tr h="780338">
                <a:tc>
                  <a:txBody>
                    <a:bodyPr/>
                    <a:lstStyle/>
                    <a:p>
                      <a:pPr algn="ctr">
                        <a:spcAft>
                          <a:spcPts val="0"/>
                        </a:spcAft>
                      </a:pPr>
                      <a:r>
                        <a:rPr lang="ro-RO" sz="1100" dirty="0">
                          <a:effectLst/>
                        </a:rPr>
                        <a:t>Data efectuării tratamentului</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Cultura și tipul de spațiu protejat</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Denumire ppp folosit</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Agentul de dăunare:</a:t>
                      </a:r>
                      <a:endParaRPr lang="en-US" sz="1800">
                        <a:effectLst/>
                      </a:endParaRPr>
                    </a:p>
                    <a:p>
                      <a:pPr algn="ctr">
                        <a:spcAft>
                          <a:spcPts val="0"/>
                        </a:spcAft>
                      </a:pPr>
                      <a:r>
                        <a:rPr lang="ro-RO" sz="1100">
                          <a:effectLst/>
                        </a:rPr>
                        <a:t>boli/dăunători/buruieni</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Doza folosită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Tipul de tratament</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Pragul de dăunare</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Eficiența tratamentelor</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Scop</a:t>
                      </a:r>
                      <a:endParaRPr lang="en-US" sz="1800">
                        <a:effectLst/>
                        <a:latin typeface="Arial"/>
                        <a:ea typeface="Times New Roman"/>
                        <a:cs typeface="Times New Roman"/>
                      </a:endParaRPr>
                    </a:p>
                  </a:txBody>
                  <a:tcPr marL="63846" marR="63846" marT="0" marB="0" anchor="ctr"/>
                </a:tc>
              </a:tr>
              <a:tr h="468203">
                <a:tc>
                  <a:txBody>
                    <a:bodyPr/>
                    <a:lstStyle/>
                    <a:p>
                      <a:pPr algn="ctr">
                        <a:spcAft>
                          <a:spcPts val="0"/>
                        </a:spcAft>
                      </a:pPr>
                      <a:r>
                        <a:rPr lang="ro-RO" sz="1100">
                          <a:effectLst/>
                        </a:rPr>
                        <a:t>30.06.2025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Solar Tunel</a:t>
                      </a:r>
                      <a:endParaRPr lang="en-US" sz="1800">
                        <a:effectLst/>
                      </a:endParaRPr>
                    </a:p>
                    <a:p>
                      <a:pPr algn="ctr">
                        <a:spcAft>
                          <a:spcPts val="0"/>
                        </a:spcAft>
                      </a:pPr>
                      <a:r>
                        <a:rPr lang="ro-RO" sz="1100">
                          <a:effectLst/>
                        </a:rPr>
                        <a:t>Seră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NPK 12-12-36</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Îngrăsământ</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0,03%</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Fertigare</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90%</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Fructificare intensă</a:t>
                      </a:r>
                      <a:endParaRPr lang="en-US" sz="1800">
                        <a:effectLst/>
                        <a:latin typeface="Arial"/>
                        <a:ea typeface="Times New Roman"/>
                        <a:cs typeface="Times New Roman"/>
                      </a:endParaRPr>
                    </a:p>
                  </a:txBody>
                  <a:tcPr marL="63846" marR="63846" marT="0" marB="0" anchor="ctr"/>
                </a:tc>
              </a:tr>
              <a:tr h="468203">
                <a:tc>
                  <a:txBody>
                    <a:bodyPr/>
                    <a:lstStyle/>
                    <a:p>
                      <a:pPr algn="ctr">
                        <a:spcAft>
                          <a:spcPts val="0"/>
                        </a:spcAft>
                      </a:pPr>
                      <a:r>
                        <a:rPr lang="ro-RO" sz="1100">
                          <a:effectLst/>
                        </a:rPr>
                        <a:t>02.07.2025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Solar Tunel</a:t>
                      </a:r>
                      <a:endParaRPr lang="en-US" sz="1800">
                        <a:effectLst/>
                      </a:endParaRPr>
                    </a:p>
                    <a:p>
                      <a:pPr algn="ctr">
                        <a:spcAft>
                          <a:spcPts val="0"/>
                        </a:spcAft>
                      </a:pPr>
                      <a:r>
                        <a:rPr lang="ro-RO" sz="1100">
                          <a:effectLst/>
                        </a:rPr>
                        <a:t>Seră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Coragen</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Molia tomatelor ( Tuta Absoluta)</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175 ml/ha</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Foliar</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25%</a:t>
                      </a:r>
                      <a:endParaRPr lang="en-US" sz="1800">
                        <a:effectLst/>
                      </a:endParaRPr>
                    </a:p>
                    <a:p>
                      <a:pPr algn="ctr">
                        <a:spcAft>
                          <a:spcPts val="0"/>
                        </a:spcAft>
                      </a:pPr>
                      <a:r>
                        <a:rPr lang="ro-RO" sz="1100">
                          <a:effectLst/>
                        </a:rPr>
                        <a:t>50%</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70%</a:t>
                      </a:r>
                      <a:endParaRPr lang="en-US" sz="1800">
                        <a:effectLst/>
                      </a:endParaRPr>
                    </a:p>
                    <a:p>
                      <a:pPr algn="ctr">
                        <a:spcAft>
                          <a:spcPts val="0"/>
                        </a:spcAft>
                      </a:pPr>
                      <a:r>
                        <a:rPr lang="ro-RO" sz="1100">
                          <a:effectLst/>
                        </a:rPr>
                        <a:t>55%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t>
                      </a:r>
                      <a:endParaRPr lang="en-US" sz="1800">
                        <a:effectLst/>
                        <a:latin typeface="Arial"/>
                        <a:ea typeface="Times New Roman"/>
                        <a:cs typeface="Times New Roman"/>
                      </a:endParaRPr>
                    </a:p>
                  </a:txBody>
                  <a:tcPr marL="63846" marR="63846" marT="0" marB="0" anchor="ctr"/>
                </a:tc>
              </a:tr>
              <a:tr h="468203">
                <a:tc>
                  <a:txBody>
                    <a:bodyPr/>
                    <a:lstStyle/>
                    <a:p>
                      <a:pPr algn="ctr">
                        <a:spcAft>
                          <a:spcPts val="0"/>
                        </a:spcAft>
                      </a:pPr>
                      <a:r>
                        <a:rPr lang="ro-RO" sz="1100">
                          <a:effectLst/>
                        </a:rPr>
                        <a:t>14.07.2024</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Solar Tunel</a:t>
                      </a:r>
                      <a:endParaRPr lang="en-US" sz="1800">
                        <a:effectLst/>
                      </a:endParaRPr>
                    </a:p>
                    <a:p>
                      <a:pPr algn="ctr">
                        <a:spcAft>
                          <a:spcPts val="0"/>
                        </a:spcAft>
                      </a:pPr>
                      <a:r>
                        <a:rPr lang="ro-RO" sz="1100">
                          <a:effectLst/>
                        </a:rPr>
                        <a:t>Seră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Tecamin Flower</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Biostimulant</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30ml/10L</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Foliar</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85%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Stimularea înfloririi</a:t>
                      </a:r>
                      <a:endParaRPr lang="en-US" sz="1800">
                        <a:effectLst/>
                        <a:latin typeface="Arial"/>
                        <a:ea typeface="Times New Roman"/>
                        <a:cs typeface="Times New Roman"/>
                      </a:endParaRPr>
                    </a:p>
                  </a:txBody>
                  <a:tcPr marL="63846" marR="63846" marT="0" marB="0" anchor="ctr"/>
                </a:tc>
              </a:tr>
              <a:tr h="468203">
                <a:tc>
                  <a:txBody>
                    <a:bodyPr/>
                    <a:lstStyle/>
                    <a:p>
                      <a:pPr algn="ctr">
                        <a:spcAft>
                          <a:spcPts val="0"/>
                        </a:spcAft>
                      </a:pPr>
                      <a:r>
                        <a:rPr lang="ro-RO" sz="1100">
                          <a:effectLst/>
                        </a:rPr>
                        <a:t>28.07.2024</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Solar Tunel</a:t>
                      </a:r>
                      <a:endParaRPr lang="en-US" sz="1800">
                        <a:effectLst/>
                      </a:endParaRPr>
                    </a:p>
                    <a:p>
                      <a:pPr algn="ctr">
                        <a:spcAft>
                          <a:spcPts val="0"/>
                        </a:spcAft>
                      </a:pPr>
                      <a:r>
                        <a:rPr lang="ro-RO" sz="1100">
                          <a:effectLst/>
                        </a:rPr>
                        <a:t>Seră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Jackpot 2,5 EC</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Afide</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0,5%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Foliar</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15%</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99%</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t>
                      </a:r>
                      <a:endParaRPr lang="en-US" sz="1800">
                        <a:effectLst/>
                        <a:latin typeface="Arial"/>
                        <a:ea typeface="Times New Roman"/>
                        <a:cs typeface="Times New Roman"/>
                      </a:endParaRPr>
                    </a:p>
                  </a:txBody>
                  <a:tcPr marL="63846" marR="63846" marT="0" marB="0" anchor="ctr"/>
                </a:tc>
              </a:tr>
              <a:tr h="468203">
                <a:tc>
                  <a:txBody>
                    <a:bodyPr/>
                    <a:lstStyle/>
                    <a:p>
                      <a:pPr algn="ctr">
                        <a:spcAft>
                          <a:spcPts val="0"/>
                        </a:spcAft>
                      </a:pPr>
                      <a:r>
                        <a:rPr lang="ro-RO" sz="1100">
                          <a:effectLst/>
                        </a:rPr>
                        <a:t>11.08.2024</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Solar Tunel</a:t>
                      </a:r>
                      <a:endParaRPr lang="en-US" sz="1800">
                        <a:effectLst/>
                      </a:endParaRPr>
                    </a:p>
                    <a:p>
                      <a:pPr algn="ctr">
                        <a:spcAft>
                          <a:spcPts val="0"/>
                        </a:spcAft>
                      </a:pPr>
                      <a:r>
                        <a:rPr lang="ro-RO" sz="1100">
                          <a:effectLst/>
                        </a:rPr>
                        <a:t>Seră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Champ</a:t>
                      </a:r>
                      <a:endParaRPr lang="en-US" sz="1800">
                        <a:effectLst/>
                      </a:endParaRPr>
                    </a:p>
                    <a:p>
                      <a:pPr algn="ctr">
                        <a:spcAft>
                          <a:spcPts val="0"/>
                        </a:spcAft>
                      </a:pPr>
                      <a:r>
                        <a:rPr lang="ro-RO" sz="1100">
                          <a:effectLst/>
                        </a:rPr>
                        <a:t> </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Mana tomatelor</a:t>
                      </a:r>
                      <a:endParaRPr lang="en-US" sz="1800">
                        <a:effectLst/>
                      </a:endParaRPr>
                    </a:p>
                    <a:p>
                      <a:pPr algn="ctr">
                        <a:spcAft>
                          <a:spcPts val="0"/>
                        </a:spcAft>
                      </a:pPr>
                      <a:r>
                        <a:rPr lang="ro-RO" sz="1100">
                          <a:effectLst/>
                        </a:rPr>
                        <a:t>( (Phytophthora infestans)</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20g/10L</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Foliar</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100%</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Preventiv</a:t>
                      </a:r>
                      <a:endParaRPr lang="en-US" sz="1800">
                        <a:effectLst/>
                        <a:latin typeface="Arial"/>
                        <a:ea typeface="Times New Roman"/>
                        <a:cs typeface="Times New Roman"/>
                      </a:endParaRPr>
                    </a:p>
                  </a:txBody>
                  <a:tcPr marL="63846" marR="63846" marT="0" marB="0" anchor="ctr"/>
                </a:tc>
              </a:tr>
              <a:tr h="468203">
                <a:tc>
                  <a:txBody>
                    <a:bodyPr/>
                    <a:lstStyle/>
                    <a:p>
                      <a:pPr algn="ctr">
                        <a:spcAft>
                          <a:spcPts val="0"/>
                        </a:spcAft>
                      </a:pPr>
                      <a:r>
                        <a:rPr lang="ro-RO" sz="1100">
                          <a:effectLst/>
                        </a:rPr>
                        <a:t>18.08.2025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Solar Tunel</a:t>
                      </a:r>
                      <a:endParaRPr lang="en-US" sz="1800">
                        <a:effectLst/>
                      </a:endParaRPr>
                    </a:p>
                    <a:p>
                      <a:pPr algn="ctr">
                        <a:spcAft>
                          <a:spcPts val="0"/>
                        </a:spcAft>
                      </a:pPr>
                      <a:r>
                        <a:rPr lang="ro-RO" sz="1100">
                          <a:effectLst/>
                        </a:rPr>
                        <a:t>Seră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Borocal</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Fertilizant</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30ml/10L</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Foliar</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50%</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85%</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Putregaiul apical</a:t>
                      </a:r>
                      <a:endParaRPr lang="en-US" sz="1800">
                        <a:effectLst/>
                        <a:latin typeface="Arial"/>
                        <a:ea typeface="Times New Roman"/>
                        <a:cs typeface="Times New Roman"/>
                      </a:endParaRPr>
                    </a:p>
                  </a:txBody>
                  <a:tcPr marL="63846" marR="63846" marT="0" marB="0" anchor="ctr"/>
                </a:tc>
              </a:tr>
              <a:tr h="468203">
                <a:tc>
                  <a:txBody>
                    <a:bodyPr/>
                    <a:lstStyle/>
                    <a:p>
                      <a:pPr algn="ctr">
                        <a:spcAft>
                          <a:spcPts val="0"/>
                        </a:spcAft>
                      </a:pPr>
                      <a:r>
                        <a:rPr lang="ro-RO" sz="1100">
                          <a:effectLst/>
                        </a:rPr>
                        <a:t>25.08.2025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Solar Tunel</a:t>
                      </a:r>
                      <a:endParaRPr lang="en-US" sz="1800">
                        <a:effectLst/>
                      </a:endParaRPr>
                    </a:p>
                    <a:p>
                      <a:pPr algn="ctr">
                        <a:spcAft>
                          <a:spcPts val="0"/>
                        </a:spcAft>
                      </a:pPr>
                      <a:r>
                        <a:rPr lang="ro-RO" sz="1100">
                          <a:effectLst/>
                        </a:rPr>
                        <a:t>Seră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Alverde</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Tuta absoluta</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0,02%</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Foliar</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25%</a:t>
                      </a:r>
                      <a:endParaRPr lang="en-US" sz="1800">
                        <a:effectLst/>
                      </a:endParaRPr>
                    </a:p>
                    <a:p>
                      <a:pPr algn="ctr">
                        <a:spcAft>
                          <a:spcPts val="0"/>
                        </a:spcAft>
                      </a:pPr>
                      <a:r>
                        <a:rPr lang="ro-RO" sz="1100">
                          <a:effectLst/>
                        </a:rPr>
                        <a:t>60%</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85%</a:t>
                      </a:r>
                      <a:endParaRPr lang="en-US" sz="1800" dirty="0">
                        <a:effectLst/>
                      </a:endParaRPr>
                    </a:p>
                    <a:p>
                      <a:pPr algn="ctr">
                        <a:spcAft>
                          <a:spcPts val="0"/>
                        </a:spcAft>
                      </a:pPr>
                      <a:r>
                        <a:rPr lang="ro-RO" sz="1100" dirty="0">
                          <a:effectLst/>
                        </a:rPr>
                        <a:t>55%</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t>
                      </a:r>
                      <a:endParaRPr lang="en-US" sz="1800">
                        <a:effectLst/>
                        <a:latin typeface="Arial"/>
                        <a:ea typeface="Times New Roman"/>
                        <a:cs typeface="Times New Roman"/>
                      </a:endParaRPr>
                    </a:p>
                  </a:txBody>
                  <a:tcPr marL="63846" marR="63846" marT="0" marB="0" anchor="ctr"/>
                </a:tc>
              </a:tr>
              <a:tr h="468203">
                <a:tc>
                  <a:txBody>
                    <a:bodyPr/>
                    <a:lstStyle/>
                    <a:p>
                      <a:pPr algn="ctr">
                        <a:spcAft>
                          <a:spcPts val="0"/>
                        </a:spcAft>
                      </a:pPr>
                      <a:r>
                        <a:rPr lang="ro-RO" sz="1100">
                          <a:effectLst/>
                        </a:rPr>
                        <a:t>29.08.2025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Solar Tunel</a:t>
                      </a:r>
                      <a:endParaRPr lang="en-US" sz="1800">
                        <a:effectLst/>
                      </a:endParaRPr>
                    </a:p>
                    <a:p>
                      <a:pPr algn="ctr">
                        <a:spcAft>
                          <a:spcPts val="0"/>
                        </a:spcAft>
                      </a:pPr>
                      <a:r>
                        <a:rPr lang="ro-RO" sz="1100">
                          <a:effectLst/>
                        </a:rPr>
                        <a:t>Seră</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Solfert 10-5-40 + ME</a:t>
                      </a:r>
                      <a:endParaRPr lang="en-US" sz="1800">
                        <a:effectLst/>
                      </a:endParaRPr>
                    </a:p>
                    <a:p>
                      <a:pPr algn="ctr">
                        <a:spcAft>
                          <a:spcPts val="0"/>
                        </a:spcAft>
                      </a:pPr>
                      <a:r>
                        <a:rPr lang="ro-RO" sz="1100">
                          <a:effectLst/>
                        </a:rPr>
                        <a:t> </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Îngrăsământ</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0,05%</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Fertigare</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a:effectLst/>
                        </a:rPr>
                        <a:t>-</a:t>
                      </a:r>
                      <a:endParaRPr lang="en-US" sz="180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90%</a:t>
                      </a:r>
                      <a:endParaRPr lang="en-US" sz="1800" dirty="0">
                        <a:effectLst/>
                        <a:latin typeface="Arial"/>
                        <a:ea typeface="Times New Roman"/>
                        <a:cs typeface="Times New Roman"/>
                      </a:endParaRPr>
                    </a:p>
                  </a:txBody>
                  <a:tcPr marL="63846" marR="63846" marT="0" marB="0" anchor="ctr"/>
                </a:tc>
                <a:tc>
                  <a:txBody>
                    <a:bodyPr/>
                    <a:lstStyle/>
                    <a:p>
                      <a:pPr algn="ctr">
                        <a:spcAft>
                          <a:spcPts val="0"/>
                        </a:spcAft>
                      </a:pPr>
                      <a:r>
                        <a:rPr lang="ro-RO" sz="1100" dirty="0">
                          <a:effectLst/>
                        </a:rPr>
                        <a:t>Susținerea coacerii fructelor</a:t>
                      </a:r>
                      <a:endParaRPr lang="en-US" sz="1800" dirty="0">
                        <a:effectLst/>
                        <a:latin typeface="Arial"/>
                        <a:ea typeface="Times New Roman"/>
                        <a:cs typeface="Times New Roman"/>
                      </a:endParaRPr>
                    </a:p>
                  </a:txBody>
                  <a:tcPr marL="63846" marR="63846" marT="0" marB="0" anchor="ctr"/>
                </a:tc>
              </a:tr>
            </a:tbl>
          </a:graphicData>
        </a:graphic>
      </p:graphicFrame>
      <p:sp>
        <p:nvSpPr>
          <p:cNvPr id="4" name="Rectangle 3"/>
          <p:cNvSpPr/>
          <p:nvPr/>
        </p:nvSpPr>
        <p:spPr>
          <a:xfrm>
            <a:off x="685800" y="667881"/>
            <a:ext cx="7772400" cy="646331"/>
          </a:xfrm>
          <a:prstGeom prst="rect">
            <a:avLst/>
          </a:prstGeom>
        </p:spPr>
        <p:txBody>
          <a:bodyPr wrap="square">
            <a:spAutoFit/>
          </a:bodyPr>
          <a:lstStyle/>
          <a:p>
            <a:pPr algn="ctr"/>
            <a:r>
              <a:rPr lang="ro-RO" dirty="0"/>
              <a:t>Tabel </a:t>
            </a:r>
            <a:r>
              <a:rPr lang="ro-RO" dirty="0" smtClean="0"/>
              <a:t>4. </a:t>
            </a:r>
            <a:r>
              <a:rPr lang="ro-RO" dirty="0"/>
              <a:t>Monitorizarea stării de sănătate a culturii de tomate din ambele tipuri de spații protejate.</a:t>
            </a:r>
            <a:endParaRPr lang="en-US" dirty="0"/>
          </a:p>
        </p:txBody>
      </p:sp>
    </p:spTree>
    <p:extLst>
      <p:ext uri="{BB962C8B-B14F-4D97-AF65-F5344CB8AC3E}">
        <p14:creationId xmlns:p14="http://schemas.microsoft.com/office/powerpoint/2010/main" val="1327425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741741058"/>
              </p:ext>
            </p:extLst>
          </p:nvPr>
        </p:nvGraphicFramePr>
        <p:xfrm>
          <a:off x="304800" y="644002"/>
          <a:ext cx="8686799" cy="6044318"/>
        </p:xfrm>
        <a:graphic>
          <a:graphicData uri="http://schemas.openxmlformats.org/drawingml/2006/table">
            <a:tbl>
              <a:tblPr firstRow="1" firstCol="1" bandRow="1"/>
              <a:tblGrid>
                <a:gridCol w="817909"/>
                <a:gridCol w="817909"/>
                <a:gridCol w="714418"/>
                <a:gridCol w="1021549"/>
                <a:gridCol w="1125041"/>
                <a:gridCol w="1125041"/>
                <a:gridCol w="784521"/>
                <a:gridCol w="784521"/>
                <a:gridCol w="614268"/>
                <a:gridCol w="540818"/>
                <a:gridCol w="340804"/>
              </a:tblGrid>
              <a:tr h="1072202">
                <a:tc>
                  <a:txBody>
                    <a:bodyPr/>
                    <a:lstStyle/>
                    <a:p>
                      <a:pPr algn="ctr">
                        <a:spcAft>
                          <a:spcPts val="0"/>
                        </a:spcAft>
                      </a:pPr>
                      <a:r>
                        <a:rPr lang="ro-RO" sz="1200" b="1" dirty="0">
                          <a:effectLst/>
                          <a:latin typeface="Times New Roman"/>
                          <a:ea typeface="Calibri"/>
                          <a:cs typeface="Times New Roman"/>
                        </a:rPr>
                        <a:t>Soiul studiat</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dirty="0">
                          <a:effectLst/>
                          <a:latin typeface="Times New Roman"/>
                          <a:ea typeface="Times New Roman"/>
                          <a:cs typeface="Times New Roman"/>
                        </a:rPr>
                        <a:t>Înălțime                plantă (h)</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dirty="0">
                          <a:effectLst/>
                          <a:latin typeface="Times New Roman"/>
                          <a:ea typeface="Times New Roman"/>
                          <a:cs typeface="Times New Roman"/>
                        </a:rPr>
                        <a:t>Număr de                      frunze/plantă</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Times New Roman"/>
                          <a:cs typeface="Times New Roman"/>
                        </a:rPr>
                        <a:t>Etaje                           /plantă</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Times New Roman"/>
                          <a:cs typeface="Times New Roman"/>
                        </a:rPr>
                        <a:t>Nr. inflorescențelor/ plantă</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Times New Roman"/>
                          <a:cs typeface="Times New Roman"/>
                        </a:rPr>
                        <a:t>Nr. Flori din inflorescență</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Times New Roman"/>
                          <a:cs typeface="Times New Roman"/>
                        </a:rPr>
                        <a:t>Nr. fructe/plantă</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dirty="0">
                          <a:effectLst/>
                          <a:latin typeface="Times New Roman"/>
                          <a:ea typeface="Times New Roman"/>
                          <a:cs typeface="Times New Roman"/>
                        </a:rPr>
                        <a:t>L frunză (cm</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Times New Roman"/>
                          <a:cs typeface="Times New Roman"/>
                        </a:rPr>
                        <a:t>l frunză (cm)</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Diametru răsad</a:t>
                      </a:r>
                      <a:endParaRPr lang="en-US" sz="1400">
                        <a:effectLst/>
                        <a:latin typeface="Arial"/>
                        <a:ea typeface="Times New Roman"/>
                        <a:cs typeface="Times New Roman"/>
                      </a:endParaRPr>
                    </a:p>
                    <a:p>
                      <a:pPr algn="ctr">
                        <a:spcAft>
                          <a:spcPts val="0"/>
                        </a:spcAft>
                      </a:pPr>
                      <a:r>
                        <a:rPr lang="ro-RO" sz="1200" b="1">
                          <a:effectLst/>
                          <a:latin typeface="Times New Roman"/>
                          <a:ea typeface="Calibri"/>
                          <a:cs typeface="Times New Roman"/>
                        </a:rPr>
                        <a:t>(3-4 săpt) mm</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Diametru</a:t>
                      </a:r>
                      <a:endParaRPr lang="en-US" sz="1400">
                        <a:effectLst/>
                        <a:latin typeface="Arial"/>
                        <a:ea typeface="Times New Roman"/>
                        <a:cs typeface="Times New Roman"/>
                      </a:endParaRPr>
                    </a:p>
                    <a:p>
                      <a:pPr algn="ctr">
                        <a:spcAft>
                          <a:spcPts val="0"/>
                        </a:spcAft>
                      </a:pPr>
                      <a:r>
                        <a:rPr lang="ro-RO" sz="1200" b="1">
                          <a:effectLst/>
                          <a:latin typeface="Times New Roman"/>
                          <a:ea typeface="Calibri"/>
                          <a:cs typeface="Times New Roman"/>
                        </a:rPr>
                        <a:t>vrej</a:t>
                      </a:r>
                      <a:endParaRPr lang="en-US" sz="1400">
                        <a:effectLst/>
                        <a:latin typeface="Arial"/>
                        <a:ea typeface="Times New Roman"/>
                        <a:cs typeface="Times New Roman"/>
                      </a:endParaRPr>
                    </a:p>
                    <a:p>
                      <a:pPr algn="ctr">
                        <a:spcAft>
                          <a:spcPts val="0"/>
                        </a:spcAft>
                      </a:pPr>
                      <a:r>
                        <a:rPr lang="ro-RO" sz="1200" b="1">
                          <a:effectLst/>
                          <a:latin typeface="Times New Roman"/>
                          <a:ea typeface="Calibri"/>
                          <a:cs typeface="Times New Roman"/>
                        </a:rPr>
                        <a:t>(mm)</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rowSpan="10">
                  <a:txBody>
                    <a:bodyPr/>
                    <a:lstStyle/>
                    <a:p>
                      <a:pPr algn="ctr">
                        <a:spcAft>
                          <a:spcPts val="0"/>
                        </a:spcAft>
                      </a:pPr>
                      <a:r>
                        <a:rPr lang="ro-RO" sz="1200" b="1">
                          <a:effectLst/>
                          <a:latin typeface="Times New Roman"/>
                          <a:ea typeface="Calibri"/>
                          <a:cs typeface="Times New Roman"/>
                        </a:rPr>
                        <a:t>Tomate BZ 1600 seră</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Times New Roman"/>
                          <a:cs typeface="Times New Roman"/>
                        </a:rPr>
                        <a:t>21</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4</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3,2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10,2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110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5</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3,2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11,3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19</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Times New Roman"/>
                          <a:cs typeface="Times New Roman"/>
                        </a:rPr>
                        <a:t>2</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Times New Roman"/>
                          <a:cs typeface="Times New Roman"/>
                        </a:rPr>
                        <a:t>15</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2,5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15,2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100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8</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Times New Roman"/>
                          <a:cs typeface="Times New Roman"/>
                        </a:rPr>
                        <a:t>32</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15,2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28</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7</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Times New Roman"/>
                          <a:cs typeface="Times New Roman"/>
                        </a:rPr>
                        <a:t>12</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16,1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126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20,2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17</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2,3</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14,6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142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3,6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15,2</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135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18</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2,6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16,1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Calibri"/>
                          <a:cs typeface="Times New Roman"/>
                        </a:rPr>
                        <a:t>140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7</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18</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15,1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401">
                <a:tc>
                  <a:txBody>
                    <a:bodyPr/>
                    <a:lstStyle/>
                    <a:p>
                      <a:pPr algn="ctr">
                        <a:spcAft>
                          <a:spcPts val="0"/>
                        </a:spcAft>
                      </a:pPr>
                      <a:r>
                        <a:rPr lang="ro-RO" sz="1200" b="1">
                          <a:effectLst/>
                          <a:latin typeface="Times New Roman"/>
                          <a:ea typeface="Calibri"/>
                          <a:cs typeface="Times New Roman"/>
                        </a:rPr>
                        <a:t>Medie</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122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20,7</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4,1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5,5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3,3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14,6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29,7</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23,4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2,96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dirty="0">
                          <a:effectLst/>
                          <a:latin typeface="Times New Roman"/>
                          <a:ea typeface="Calibri"/>
                          <a:cs typeface="Times New Roman"/>
                        </a:rPr>
                        <a:t>14,92</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rowSpan="10">
                  <a:txBody>
                    <a:bodyPr/>
                    <a:lstStyle/>
                    <a:p>
                      <a:pPr algn="ctr">
                        <a:spcAft>
                          <a:spcPts val="0"/>
                        </a:spcAft>
                      </a:pPr>
                      <a:r>
                        <a:rPr lang="ro-RO" sz="1200" b="1">
                          <a:effectLst/>
                          <a:latin typeface="Times New Roman"/>
                          <a:ea typeface="Calibri"/>
                          <a:cs typeface="Times New Roman"/>
                        </a:rPr>
                        <a:t>Tomate BZ 1600 solar tip tunel</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111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Times New Roman"/>
                          <a:cs typeface="Times New Roman"/>
                        </a:rPr>
                        <a:t>5</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11,2</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95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100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19</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3,5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14,2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637">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120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29</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2,5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16,2</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100">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110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2,1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17,1</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100">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115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18</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1,7</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15,2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100">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116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19</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19</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2,4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19,6</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100">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96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17</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2,6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15,2</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100">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105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18</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3,6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17,1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100">
                <a:tc vMerge="1">
                  <a:txBody>
                    <a:bodyPr/>
                    <a:lstStyle/>
                    <a:p>
                      <a:endParaRPr lang="en-US"/>
                    </a:p>
                  </a:txBody>
                  <a:tcPr/>
                </a:tc>
                <a:tc>
                  <a:txBody>
                    <a:bodyPr/>
                    <a:lstStyle/>
                    <a:p>
                      <a:pPr algn="ctr">
                        <a:spcAft>
                          <a:spcPts val="0"/>
                        </a:spcAft>
                      </a:pPr>
                      <a:r>
                        <a:rPr lang="ro-RO" sz="1200">
                          <a:effectLst/>
                          <a:latin typeface="Times New Roman"/>
                          <a:ea typeface="Times New Roman"/>
                          <a:cs typeface="Times New Roman"/>
                        </a:rPr>
                        <a:t>112</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19</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20</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21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Times New Roman"/>
                          <a:cs typeface="Times New Roman"/>
                        </a:rPr>
                        <a:t>16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a:effectLst/>
                          <a:latin typeface="Times New Roman"/>
                          <a:ea typeface="Calibri"/>
                          <a:cs typeface="Times New Roman"/>
                        </a:rPr>
                        <a:t>4,5</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dirty="0">
                          <a:effectLst/>
                          <a:latin typeface="Times New Roman"/>
                          <a:ea typeface="Calibri"/>
                          <a:cs typeface="Times New Roman"/>
                        </a:rPr>
                        <a:t>13,1</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401">
                <a:tc>
                  <a:txBody>
                    <a:bodyPr/>
                    <a:lstStyle/>
                    <a:p>
                      <a:pPr algn="ctr">
                        <a:spcAft>
                          <a:spcPts val="0"/>
                        </a:spcAft>
                      </a:pPr>
                      <a:r>
                        <a:rPr lang="ro-RO" sz="1200" b="1">
                          <a:effectLst/>
                          <a:latin typeface="Times New Roman"/>
                          <a:ea typeface="Calibri"/>
                          <a:cs typeface="Times New Roman"/>
                        </a:rPr>
                        <a:t>Medie</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108</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19,1</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4,3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4,6</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2,9</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13,8</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26,7</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23,4</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a:effectLst/>
                          <a:latin typeface="Times New Roman"/>
                          <a:ea typeface="Calibri"/>
                          <a:cs typeface="Times New Roman"/>
                        </a:rPr>
                        <a:t>2,63</a:t>
                      </a:r>
                      <a:endParaRPr lang="en-US" sz="140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200" b="1" dirty="0">
                          <a:effectLst/>
                          <a:latin typeface="Times New Roman"/>
                          <a:ea typeface="Calibri"/>
                          <a:cs typeface="Times New Roman"/>
                        </a:rPr>
                        <a:t>15,04</a:t>
                      </a:r>
                      <a:endParaRPr lang="en-US" sz="1400" dirty="0">
                        <a:effectLst/>
                        <a:latin typeface="Arial"/>
                        <a:ea typeface="Times New Roman"/>
                        <a:cs typeface="Times New Roman"/>
                      </a:endParaRPr>
                    </a:p>
                  </a:txBody>
                  <a:tcPr marL="14794" marR="147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381000" y="184666"/>
            <a:ext cx="8763000" cy="369332"/>
          </a:xfrm>
          <a:prstGeom prst="rect">
            <a:avLst/>
          </a:prstGeom>
        </p:spPr>
        <p:txBody>
          <a:bodyPr wrap="square">
            <a:spAutoFit/>
          </a:bodyPr>
          <a:lstStyle/>
          <a:p>
            <a:pPr algn="ctr"/>
            <a:r>
              <a:rPr lang="ro-RO" dirty="0"/>
              <a:t>Tabel </a:t>
            </a:r>
            <a:r>
              <a:rPr lang="ro-RO" dirty="0" smtClean="0"/>
              <a:t>5. </a:t>
            </a:r>
            <a:r>
              <a:rPr lang="ro-RO" dirty="0"/>
              <a:t>Determinări biometrice din seră și solar tip tunel</a:t>
            </a:r>
            <a:endParaRPr lang="en-US" dirty="0"/>
          </a:p>
        </p:txBody>
      </p:sp>
    </p:spTree>
    <p:extLst>
      <p:ext uri="{BB962C8B-B14F-4D97-AF65-F5344CB8AC3E}">
        <p14:creationId xmlns:p14="http://schemas.microsoft.com/office/powerpoint/2010/main" val="16935679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 y="304800"/>
            <a:ext cx="8610600" cy="5078313"/>
          </a:xfrm>
          <a:prstGeom prst="rect">
            <a:avLst/>
          </a:prstGeom>
        </p:spPr>
        <p:txBody>
          <a:bodyPr wrap="square">
            <a:spAutoFit/>
          </a:bodyPr>
          <a:lstStyle/>
          <a:p>
            <a:r>
              <a:rPr lang="ro-RO" dirty="0"/>
              <a:t> </a:t>
            </a:r>
            <a:r>
              <a:rPr lang="ro-RO" dirty="0" smtClean="0"/>
              <a:t>      </a:t>
            </a:r>
            <a:r>
              <a:rPr lang="ro-RO" dirty="0"/>
              <a:t> În spațiul protejat de tip seră, producția de roșii este mai ridicată, cu un plus de 4 kg față de solar, ceea ce se traduce printr-o eficiență energetică mai bună, în condițiile unui consum energetic similar. Cu toate acestea, solul din seră prezintă un grad mai mare de compactare, aspect care impune aplicarea unor măsuri de ameliorare precum scarificarea și incorporarea de materiale organice pentru a îmbunătăți structura solului. Pe de altă parte, solarul tip tunel este ușor mai puțin eficient energetic, dar  oferă avantajul unui sol mai puțin compactat, ceea ce îl face mai potrivit pentru culturile care necesită o bună aerare radiculară sau pentru situațiile în care resursele tehnice și financiare sunt limitate</a:t>
            </a:r>
            <a:r>
              <a:rPr lang="ro-RO" dirty="0" smtClean="0"/>
              <a:t>.</a:t>
            </a:r>
          </a:p>
          <a:p>
            <a:endParaRPr lang="en-US" dirty="0"/>
          </a:p>
          <a:p>
            <a:r>
              <a:rPr lang="ro-RO" dirty="0"/>
              <a:t>      </a:t>
            </a:r>
            <a:r>
              <a:rPr lang="ro-RO" dirty="0" smtClean="0"/>
              <a:t> Rezultatele </a:t>
            </a:r>
            <a:r>
              <a:rPr lang="ro-RO" dirty="0"/>
              <a:t>obținute de ICDLF Vidra (P1)</a:t>
            </a:r>
            <a:r>
              <a:rPr lang="ro-RO" b="1" dirty="0"/>
              <a:t> </a:t>
            </a:r>
            <a:r>
              <a:rPr lang="ro-RO" dirty="0"/>
              <a:t>demonstrează că aplicarea unui management adaptat tipului de spațiu, monitorizarea permanentă a culturilor și intervenția rapidă în funcție de pragurile economice de dăunare pot reduce pierderile și pot crește eficiența producției. Fermierii pot folosi aceste rezultate pentru a-și ajusta densitatea de plantare, programul de fertilizare și schema de protecție, obținând culturi mai sănătoase, cu costuri mai controlate și un randament mai bun pe suprafață.</a:t>
            </a:r>
            <a:endParaRPr lang="en-US" dirty="0"/>
          </a:p>
        </p:txBody>
      </p:sp>
    </p:spTree>
    <p:extLst>
      <p:ext uri="{BB962C8B-B14F-4D97-AF65-F5344CB8AC3E}">
        <p14:creationId xmlns:p14="http://schemas.microsoft.com/office/powerpoint/2010/main" val="11279587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7382" y="76200"/>
            <a:ext cx="4112536" cy="369332"/>
          </a:xfrm>
          <a:prstGeom prst="rect">
            <a:avLst/>
          </a:prstGeom>
        </p:spPr>
        <p:txBody>
          <a:bodyPr wrap="none">
            <a:spAutoFit/>
          </a:bodyPr>
          <a:lstStyle/>
          <a:p>
            <a:pPr algn="ctr"/>
            <a:r>
              <a:rPr lang="ro-RO" dirty="0" smtClean="0"/>
              <a:t>Tabel 6 . </a:t>
            </a:r>
            <a:r>
              <a:rPr lang="ro-RO" dirty="0"/>
              <a:t>Producția tomatelor din seră</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07375438"/>
              </p:ext>
            </p:extLst>
          </p:nvPr>
        </p:nvGraphicFramePr>
        <p:xfrm>
          <a:off x="240249" y="609600"/>
          <a:ext cx="8686801" cy="1981200"/>
        </p:xfrm>
        <a:graphic>
          <a:graphicData uri="http://schemas.openxmlformats.org/drawingml/2006/table">
            <a:tbl>
              <a:tblPr firstRow="1" firstCol="1" bandRow="1"/>
              <a:tblGrid>
                <a:gridCol w="2270729"/>
                <a:gridCol w="2142165"/>
                <a:gridCol w="2166489"/>
                <a:gridCol w="2107418"/>
              </a:tblGrid>
              <a:tr h="396240">
                <a:tc>
                  <a:txBody>
                    <a:bodyPr/>
                    <a:lstStyle/>
                    <a:p>
                      <a:pPr algn="ctr">
                        <a:spcAft>
                          <a:spcPts val="0"/>
                        </a:spcAft>
                        <a:tabLst>
                          <a:tab pos="4140835" algn="l"/>
                          <a:tab pos="4770755" algn="l"/>
                        </a:tabLst>
                      </a:pPr>
                      <a:r>
                        <a:rPr lang="ro-RO" sz="1400" dirty="0">
                          <a:effectLst/>
                          <a:latin typeface="Times New Roman"/>
                          <a:ea typeface="Calibri"/>
                          <a:cs typeface="Times New Roman"/>
                        </a:rPr>
                        <a:t>Recoltarea</a:t>
                      </a:r>
                      <a:endParaRPr lang="en-US" sz="18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Calibri"/>
                          <a:cs typeface="Times New Roman"/>
                        </a:rPr>
                        <a:t>Fructe bune ( kg)</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Calibri"/>
                          <a:cs typeface="Times New Roman"/>
                        </a:rPr>
                        <a:t>Fructe stricate (kg)</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Calibri"/>
                          <a:cs typeface="Times New Roman"/>
                        </a:rPr>
                        <a:t>Total (kg)</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240">
                <a:tc>
                  <a:txBody>
                    <a:bodyPr/>
                    <a:lstStyle/>
                    <a:p>
                      <a:pPr algn="ctr">
                        <a:spcAft>
                          <a:spcPts val="0"/>
                        </a:spcAft>
                        <a:tabLst>
                          <a:tab pos="4140835" algn="l"/>
                          <a:tab pos="4770755" algn="l"/>
                        </a:tabLst>
                      </a:pPr>
                      <a:r>
                        <a:rPr lang="ro-RO" sz="1400">
                          <a:effectLst/>
                          <a:latin typeface="Times New Roman"/>
                          <a:ea typeface="Calibri"/>
                          <a:cs typeface="Times New Roman"/>
                        </a:rPr>
                        <a:t>1</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Calibri"/>
                          <a:cs typeface="Times New Roman"/>
                        </a:rPr>
                        <a:t>10</a:t>
                      </a:r>
                      <a:endParaRPr lang="en-US" sz="18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Calibri"/>
                          <a:cs typeface="Times New Roman"/>
                        </a:rPr>
                        <a:t>5</a:t>
                      </a:r>
                      <a:endParaRPr lang="en-US" sz="18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Calibri"/>
                          <a:cs typeface="Times New Roman"/>
                        </a:rPr>
                        <a:t>15</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240">
                <a:tc>
                  <a:txBody>
                    <a:bodyPr/>
                    <a:lstStyle/>
                    <a:p>
                      <a:pPr algn="ctr">
                        <a:spcAft>
                          <a:spcPts val="0"/>
                        </a:spcAft>
                        <a:tabLst>
                          <a:tab pos="4140835" algn="l"/>
                          <a:tab pos="4770755" algn="l"/>
                        </a:tabLst>
                      </a:pPr>
                      <a:r>
                        <a:rPr lang="ro-RO" sz="1400">
                          <a:effectLst/>
                          <a:latin typeface="Times New Roman"/>
                          <a:ea typeface="Calibri"/>
                          <a:cs typeface="Times New Roman"/>
                        </a:rPr>
                        <a:t>2</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Calibri"/>
                          <a:cs typeface="Times New Roman"/>
                        </a:rPr>
                        <a:t>15</a:t>
                      </a:r>
                      <a:endParaRPr lang="en-US" sz="18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Calibri"/>
                          <a:cs typeface="Times New Roman"/>
                        </a:rPr>
                        <a:t>2</a:t>
                      </a:r>
                      <a:endParaRPr lang="en-US" sz="18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Calibri"/>
                          <a:cs typeface="Times New Roman"/>
                        </a:rPr>
                        <a:t>17</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240">
                <a:tc>
                  <a:txBody>
                    <a:bodyPr/>
                    <a:lstStyle/>
                    <a:p>
                      <a:pPr algn="ctr">
                        <a:spcAft>
                          <a:spcPts val="0"/>
                        </a:spcAft>
                        <a:tabLst>
                          <a:tab pos="4140835" algn="l"/>
                          <a:tab pos="4770755" algn="l"/>
                        </a:tabLst>
                      </a:pPr>
                      <a:r>
                        <a:rPr lang="ro-RO" sz="1400">
                          <a:effectLst/>
                          <a:latin typeface="Times New Roman"/>
                          <a:ea typeface="Calibri"/>
                          <a:cs typeface="Times New Roman"/>
                        </a:rPr>
                        <a:t>3</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Calibri"/>
                          <a:cs typeface="Times New Roman"/>
                        </a:rPr>
                        <a:t>15,5</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Calibri"/>
                          <a:cs typeface="Times New Roman"/>
                        </a:rPr>
                        <a:t>1</a:t>
                      </a:r>
                      <a:endParaRPr lang="en-US" sz="18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Calibri"/>
                          <a:cs typeface="Times New Roman"/>
                        </a:rPr>
                        <a:t>16,5</a:t>
                      </a:r>
                      <a:endParaRPr lang="en-US" sz="18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240">
                <a:tc>
                  <a:txBody>
                    <a:bodyPr/>
                    <a:lstStyle/>
                    <a:p>
                      <a:pPr algn="ctr">
                        <a:spcAft>
                          <a:spcPts val="0"/>
                        </a:spcAft>
                        <a:tabLst>
                          <a:tab pos="4140835" algn="l"/>
                          <a:tab pos="4770755" algn="l"/>
                        </a:tabLst>
                      </a:pPr>
                      <a:r>
                        <a:rPr lang="ro-RO" sz="1400">
                          <a:effectLst/>
                          <a:latin typeface="Times New Roman"/>
                          <a:ea typeface="Calibri"/>
                          <a:cs typeface="Times New Roman"/>
                        </a:rPr>
                        <a:t>Total</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Calibri"/>
                          <a:cs typeface="Times New Roman"/>
                        </a:rPr>
                        <a:t>40,5</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Calibri"/>
                          <a:cs typeface="Times New Roman"/>
                        </a:rPr>
                        <a:t>8</a:t>
                      </a:r>
                      <a:endParaRPr lang="en-US" sz="18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Calibri"/>
                          <a:cs typeface="Times New Roman"/>
                        </a:rPr>
                        <a:t>48,5</a:t>
                      </a:r>
                      <a:endParaRPr lang="en-US" sz="18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AlternateContent xmlns:mc="http://schemas.openxmlformats.org/markup-compatibility/2006" xmlns:a14="http://schemas.microsoft.com/office/drawing/2010/main">
        <mc:Choice Requires="a14">
          <p:sp>
            <p:nvSpPr>
              <p:cNvPr id="5" name="Rectangle 4"/>
              <p:cNvSpPr/>
              <p:nvPr/>
            </p:nvSpPr>
            <p:spPr>
              <a:xfrm>
                <a:off x="457200" y="2743199"/>
                <a:ext cx="8382000" cy="3428759"/>
              </a:xfrm>
              <a:prstGeom prst="rect">
                <a:avLst/>
              </a:prstGeom>
            </p:spPr>
            <p:txBody>
              <a:bodyPr wrap="square">
                <a:spAutoFit/>
              </a:bodyPr>
              <a:lstStyle/>
              <a:p>
                <a:r>
                  <a:rPr lang="ro-RO" dirty="0"/>
                  <a:t> Producția totală pe 10 plante :  Fructe bune 40,5 kg, fructe stricate 8 kg și producția totală 48,5 kg. </a:t>
                </a:r>
                <a:endParaRPr lang="en-US" dirty="0"/>
              </a:p>
              <a:p>
                <a:r>
                  <a:rPr lang="ro-RO" dirty="0"/>
                  <a:t> </a:t>
                </a:r>
                <a:endParaRPr lang="en-US" dirty="0"/>
              </a:p>
              <a:p>
                <a:r>
                  <a:rPr lang="ro-RO" dirty="0"/>
                  <a:t>     Producția medie/ plantă : 48,5 kg/ 10 plante = 4,85 kg/ plantă ( include fructe bune și fructe stricate)</a:t>
                </a:r>
                <a:endParaRPr lang="en-US" dirty="0"/>
              </a:p>
              <a:p>
                <a:r>
                  <a:rPr lang="ro-RO" dirty="0"/>
                  <a:t>     Producția doar pentru fructele bune : 40,5kg/ 10 plante = 4,05 kg/ plantă</a:t>
                </a:r>
                <a:endParaRPr lang="en-US" dirty="0"/>
              </a:p>
              <a:p>
                <a:r>
                  <a:rPr lang="ro-RO" dirty="0"/>
                  <a:t>    Procentul fructelor stricate : 0,8/4,85kg x 100 = 16,49% fructe stricate</a:t>
                </a:r>
                <a:endParaRPr lang="en-US" dirty="0"/>
              </a:p>
              <a:p>
                <a:r>
                  <a:rPr lang="ro-RO" dirty="0"/>
                  <a:t>    Suprafața serei este de 200</a:t>
                </a:r>
                <a14:m>
                  <m:oMath xmlns:m="http://schemas.openxmlformats.org/officeDocument/2006/math">
                    <m:sSup>
                      <m:sSupPr>
                        <m:ctrlPr>
                          <a:rPr lang="en-US" i="1">
                            <a:latin typeface="Cambria Math"/>
                          </a:rPr>
                        </m:ctrlPr>
                      </m:sSupPr>
                      <m:e>
                        <m:r>
                          <a:rPr lang="ro-RO" i="1">
                            <a:latin typeface="Cambria Math"/>
                          </a:rPr>
                          <m:t>𝑚</m:t>
                        </m:r>
                      </m:e>
                      <m:sup>
                        <m:r>
                          <a:rPr lang="ro-RO">
                            <a:latin typeface="Cambria Math"/>
                          </a:rPr>
                          <m:t>2</m:t>
                        </m:r>
                      </m:sup>
                    </m:sSup>
                  </m:oMath>
                </a14:m>
                <a:r>
                  <a:rPr lang="ro-RO" dirty="0"/>
                  <a:t>, iar plantele au fost plantate câte 5 plante/</a:t>
                </a:r>
                <a14:m>
                  <m:oMath xmlns:m="http://schemas.openxmlformats.org/officeDocument/2006/math">
                    <m:sSup>
                      <m:sSupPr>
                        <m:ctrlPr>
                          <a:rPr lang="en-US" i="1">
                            <a:latin typeface="Cambria Math"/>
                          </a:rPr>
                        </m:ctrlPr>
                      </m:sSupPr>
                      <m:e>
                        <m:r>
                          <a:rPr lang="ro-RO" i="1">
                            <a:latin typeface="Cambria Math"/>
                          </a:rPr>
                          <m:t>𝑚</m:t>
                        </m:r>
                      </m:e>
                      <m:sup>
                        <m:r>
                          <a:rPr lang="ro-RO">
                            <a:latin typeface="Cambria Math"/>
                          </a:rPr>
                          <m:t>2</m:t>
                        </m:r>
                      </m:sup>
                    </m:sSup>
                  </m:oMath>
                </a14:m>
                <a:r>
                  <a:rPr lang="ro-RO" dirty="0"/>
                  <a:t>. </a:t>
                </a:r>
                <a:endParaRPr lang="en-US" dirty="0"/>
              </a:p>
              <a:p>
                <a:r>
                  <a:rPr lang="ro-RO" dirty="0"/>
                  <a:t>     Conform datelor obținute din seră, producția la ha totală, inclusiv fructele stricate este de 291t/ha, iar producția fără fructele stricate este de 243t/ha, pe când fructele stricate raportate la ha sunt 48ț/ha. </a:t>
                </a:r>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457200" y="2743199"/>
                <a:ext cx="8382000" cy="3428759"/>
              </a:xfrm>
              <a:prstGeom prst="rect">
                <a:avLst/>
              </a:prstGeom>
              <a:blipFill rotWithShape="1">
                <a:blip r:embed="rId2"/>
                <a:stretch>
                  <a:fillRect l="-582" t="-1068" b="-1779"/>
                </a:stretch>
              </a:blipFill>
            </p:spPr>
            <p:txBody>
              <a:bodyPr/>
              <a:lstStyle/>
              <a:p>
                <a:r>
                  <a:rPr lang="en-US">
                    <a:noFill/>
                  </a:rPr>
                  <a:t> </a:t>
                </a:r>
              </a:p>
            </p:txBody>
          </p:sp>
        </mc:Fallback>
      </mc:AlternateContent>
    </p:spTree>
    <p:extLst>
      <p:ext uri="{BB962C8B-B14F-4D97-AF65-F5344CB8AC3E}">
        <p14:creationId xmlns:p14="http://schemas.microsoft.com/office/powerpoint/2010/main" val="2092519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7000"/>
          </a:schemeClr>
        </a:solidFill>
        <a:effectLst/>
      </p:bgPr>
    </p:bg>
    <p:spTree>
      <p:nvGrpSpPr>
        <p:cNvPr id="1" name=""/>
        <p:cNvGrpSpPr/>
        <p:nvPr/>
      </p:nvGrpSpPr>
      <p:grpSpPr>
        <a:xfrm>
          <a:off x="0" y="0"/>
          <a:ext cx="0" cy="0"/>
          <a:chOff x="0" y="0"/>
          <a:chExt cx="0" cy="0"/>
        </a:xfrm>
      </p:grpSpPr>
      <p:sp>
        <p:nvSpPr>
          <p:cNvPr id="2" name="object 2"/>
          <p:cNvSpPr txBox="1"/>
          <p:nvPr/>
        </p:nvSpPr>
        <p:spPr>
          <a:xfrm>
            <a:off x="533400" y="609600"/>
            <a:ext cx="8267700" cy="4503797"/>
          </a:xfrm>
          <a:prstGeom prst="rect">
            <a:avLst/>
          </a:prstGeom>
        </p:spPr>
        <p:txBody>
          <a:bodyPr vert="horz" wrap="square" lIns="0" tIns="10160" rIns="0" bIns="0" rtlCol="0">
            <a:spAutoFit/>
          </a:bodyPr>
          <a:lstStyle/>
          <a:p>
            <a:pPr marR="12700" algn="ctr">
              <a:lnSpc>
                <a:spcPct val="100000"/>
              </a:lnSpc>
            </a:pPr>
            <a:r>
              <a:rPr lang="ro-RO" sz="2000" b="1" dirty="0" smtClean="0">
                <a:latin typeface="+mj-lt"/>
                <a:cs typeface="Lucida Sans Unicode"/>
              </a:rPr>
              <a:t>Obiectivul</a:t>
            </a:r>
            <a:r>
              <a:rPr sz="2000" b="1" spc="-50" dirty="0" smtClean="0">
                <a:latin typeface="+mj-lt"/>
                <a:cs typeface="Lucida Sans Unicode"/>
              </a:rPr>
              <a:t> </a:t>
            </a:r>
            <a:r>
              <a:rPr sz="2000" b="1" spc="5" dirty="0">
                <a:latin typeface="+mj-lt"/>
                <a:cs typeface="Lucida Sans Unicode"/>
              </a:rPr>
              <a:t>specific</a:t>
            </a:r>
            <a:r>
              <a:rPr sz="2000" b="1" spc="-55" dirty="0">
                <a:latin typeface="+mj-lt"/>
                <a:cs typeface="Lucida Sans Unicode"/>
              </a:rPr>
              <a:t> </a:t>
            </a:r>
            <a:r>
              <a:rPr sz="2000" b="1" dirty="0">
                <a:latin typeface="+mj-lt"/>
                <a:cs typeface="Lucida Sans Unicode"/>
              </a:rPr>
              <a:t>al </a:t>
            </a:r>
            <a:r>
              <a:rPr lang="en-US" sz="2000" b="1" dirty="0" err="1" smtClean="0">
                <a:latin typeface="+mj-lt"/>
                <a:cs typeface="Lucida Sans Unicode"/>
              </a:rPr>
              <a:t>Fazei</a:t>
            </a:r>
            <a:r>
              <a:rPr lang="en-US" sz="2000" b="1" dirty="0" smtClean="0">
                <a:latin typeface="+mj-lt"/>
                <a:cs typeface="Lucida Sans Unicode"/>
              </a:rPr>
              <a:t> V</a:t>
            </a:r>
          </a:p>
          <a:p>
            <a:pPr marR="12700" algn="ctr">
              <a:lnSpc>
                <a:spcPct val="100000"/>
              </a:lnSpc>
            </a:pPr>
            <a:endParaRPr sz="2000" b="1" i="1" dirty="0">
              <a:latin typeface="+mj-lt"/>
              <a:cs typeface="Lucida Sans Unicode"/>
            </a:endParaRPr>
          </a:p>
          <a:p>
            <a:pPr algn="ctr"/>
            <a:r>
              <a:rPr lang="ro-RO" b="1" dirty="0"/>
              <a:t>Întreţinerea şi monitorizarea experimentelor, determinarea unor indici energetici şi a unor parametri fizici ai solului. (anul II)</a:t>
            </a:r>
            <a:endParaRPr lang="ro-RO" b="1" i="1" dirty="0"/>
          </a:p>
          <a:p>
            <a:pPr algn="ctr"/>
            <a:endParaRPr lang="en-US" sz="1600" i="1" dirty="0" smtClean="0">
              <a:latin typeface="+mj-lt"/>
              <a:cs typeface="Lucida Sans Unicode"/>
            </a:endParaRPr>
          </a:p>
          <a:p>
            <a:r>
              <a:rPr lang="en-US" i="1" dirty="0" err="1">
                <a:cs typeface="Lucida Sans Unicode"/>
              </a:rPr>
              <a:t>Activitatile</a:t>
            </a:r>
            <a:r>
              <a:rPr lang="en-US" i="1" dirty="0">
                <a:cs typeface="Lucida Sans Unicode"/>
              </a:rPr>
              <a:t> </a:t>
            </a:r>
            <a:r>
              <a:rPr lang="en-US" i="1" dirty="0" err="1">
                <a:cs typeface="Lucida Sans Unicode"/>
              </a:rPr>
              <a:t>Propiectului</a:t>
            </a:r>
            <a:r>
              <a:rPr lang="en-US" i="1" dirty="0">
                <a:cs typeface="Lucida Sans Unicode"/>
              </a:rPr>
              <a:t> </a:t>
            </a:r>
            <a:r>
              <a:rPr lang="en-US" sz="2000" i="1" dirty="0" smtClean="0">
                <a:cs typeface="Lucida Sans Unicode"/>
              </a:rPr>
              <a:t>:</a:t>
            </a:r>
          </a:p>
          <a:p>
            <a:endParaRPr dirty="0" smtClean="0">
              <a:latin typeface="+mj-lt"/>
              <a:cs typeface="Lucida Sans Unicode"/>
            </a:endParaRPr>
          </a:p>
          <a:p>
            <a:r>
              <a:rPr lang="ro-RO" b="1" i="1" dirty="0"/>
              <a:t>Activitatea 5.1.  </a:t>
            </a:r>
            <a:r>
              <a:rPr lang="ro-RO" i="1" dirty="0"/>
              <a:t>Monitorizarea culturilor din punct de vedere al creşterii şi dezvoltării plantelor, a stării de sănătate a culturilor şi inregistrarea în dinamică a producţiilor obţinute în diferite tipuri de spaţii protejate. (anul II</a:t>
            </a:r>
            <a:r>
              <a:rPr lang="ro-RO" i="1" dirty="0" smtClean="0"/>
              <a:t>)</a:t>
            </a:r>
          </a:p>
          <a:p>
            <a:endParaRPr lang="ro-RO" b="1" dirty="0" smtClean="0"/>
          </a:p>
          <a:p>
            <a:r>
              <a:rPr lang="ro-RO" b="1" i="1" dirty="0"/>
              <a:t>Activitatea 5.2. </a:t>
            </a:r>
            <a:r>
              <a:rPr lang="ro-RO" i="1" dirty="0"/>
              <a:t>Determinarea indicilor energetici şi a gradului de compactare a solului în diferite tipuri de spaţii protejate cultivate cu diferite specii legumicole (anul </a:t>
            </a:r>
            <a:r>
              <a:rPr lang="ro-RO" i="1" dirty="0" smtClean="0"/>
              <a:t>II</a:t>
            </a:r>
            <a:r>
              <a:rPr lang="ro-RO" b="1" dirty="0" smtClean="0"/>
              <a:t>)</a:t>
            </a:r>
          </a:p>
          <a:p>
            <a:endParaRPr lang="ro-RO" b="1" dirty="0" smtClean="0"/>
          </a:p>
          <a:p>
            <a:r>
              <a:rPr lang="ro-RO" b="1" i="1" dirty="0"/>
              <a:t>Activitatea 5.3 </a:t>
            </a:r>
            <a:r>
              <a:rPr lang="ro-RO" i="1" dirty="0"/>
              <a:t>Monitorizarea unor parametri climatici zonali şi de microclimat în diferite tipuri constructive de spaţii protejate (partea a IVa)</a:t>
            </a:r>
            <a:endParaRPr lang="en-US" dirty="0"/>
          </a:p>
        </p:txBody>
      </p:sp>
    </p:spTree>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09600"/>
            <a:ext cx="8839200" cy="369332"/>
          </a:xfrm>
          <a:prstGeom prst="rect">
            <a:avLst/>
          </a:prstGeom>
        </p:spPr>
        <p:txBody>
          <a:bodyPr wrap="square">
            <a:spAutoFit/>
          </a:bodyPr>
          <a:lstStyle/>
          <a:p>
            <a:pPr algn="ctr"/>
            <a:r>
              <a:rPr lang="ro-RO" dirty="0"/>
              <a:t>Tabel 7</a:t>
            </a:r>
            <a:r>
              <a:rPr lang="ro-RO" dirty="0" smtClean="0"/>
              <a:t>.  </a:t>
            </a:r>
            <a:r>
              <a:rPr lang="ro-RO" dirty="0"/>
              <a:t>Producția tomatelor din solarul tip tunel</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603750312"/>
              </p:ext>
            </p:extLst>
          </p:nvPr>
        </p:nvGraphicFramePr>
        <p:xfrm>
          <a:off x="38100" y="990600"/>
          <a:ext cx="9144000" cy="1493045"/>
        </p:xfrm>
        <a:graphic>
          <a:graphicData uri="http://schemas.openxmlformats.org/drawingml/2006/table">
            <a:tbl>
              <a:tblPr firstRow="1" firstCol="1" bandRow="1"/>
              <a:tblGrid>
                <a:gridCol w="2390241"/>
                <a:gridCol w="2254910"/>
                <a:gridCol w="2280514"/>
                <a:gridCol w="2218335"/>
              </a:tblGrid>
              <a:tr h="298609">
                <a:tc>
                  <a:txBody>
                    <a:bodyPr/>
                    <a:lstStyle/>
                    <a:p>
                      <a:pPr algn="ctr">
                        <a:spcAft>
                          <a:spcPts val="0"/>
                        </a:spcAft>
                        <a:tabLst>
                          <a:tab pos="4140835" algn="l"/>
                          <a:tab pos="4770755" algn="l"/>
                        </a:tabLst>
                      </a:pPr>
                      <a:r>
                        <a:rPr lang="ro-RO" sz="1200" dirty="0">
                          <a:effectLst/>
                          <a:latin typeface="Times New Roman"/>
                          <a:ea typeface="Calibri"/>
                          <a:cs typeface="Times New Roman"/>
                        </a:rPr>
                        <a:t>Recoltarea</a:t>
                      </a:r>
                      <a:endParaRPr lang="en-US" sz="16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Fructe bune ( kg)</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Fructe stricate (kg)</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Total (kg)</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609">
                <a:tc>
                  <a:txBody>
                    <a:bodyPr/>
                    <a:lstStyle/>
                    <a:p>
                      <a:pPr algn="ctr">
                        <a:spcAft>
                          <a:spcPts val="0"/>
                        </a:spcAft>
                        <a:tabLst>
                          <a:tab pos="4140835" algn="l"/>
                          <a:tab pos="4770755" algn="l"/>
                        </a:tabLst>
                      </a:pPr>
                      <a:r>
                        <a:rPr lang="ro-RO" sz="1200">
                          <a:effectLst/>
                          <a:latin typeface="Times New Roman"/>
                          <a:ea typeface="Calibri"/>
                          <a:cs typeface="Times New Roman"/>
                        </a:rPr>
                        <a:t>1</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15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18</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609">
                <a:tc>
                  <a:txBody>
                    <a:bodyPr/>
                    <a:lstStyle/>
                    <a:p>
                      <a:pPr algn="ctr">
                        <a:spcAft>
                          <a:spcPts val="0"/>
                        </a:spcAft>
                        <a:tabLst>
                          <a:tab pos="4140835" algn="l"/>
                          <a:tab pos="4770755" algn="l"/>
                        </a:tabLst>
                      </a:pPr>
                      <a:r>
                        <a:rPr lang="ro-RO" sz="1200">
                          <a:effectLst/>
                          <a:latin typeface="Times New Roman"/>
                          <a:ea typeface="Calibri"/>
                          <a:cs typeface="Times New Roman"/>
                        </a:rPr>
                        <a:t>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15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2</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dirty="0">
                          <a:effectLst/>
                          <a:latin typeface="Times New Roman"/>
                          <a:ea typeface="Calibri"/>
                          <a:cs typeface="Times New Roman"/>
                        </a:rPr>
                        <a:t>17</a:t>
                      </a:r>
                      <a:endParaRPr lang="en-US" sz="16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609">
                <a:tc>
                  <a:txBody>
                    <a:bodyPr/>
                    <a:lstStyle/>
                    <a:p>
                      <a:pPr algn="ctr">
                        <a:spcAft>
                          <a:spcPts val="0"/>
                        </a:spcAft>
                        <a:tabLst>
                          <a:tab pos="4140835" algn="l"/>
                          <a:tab pos="4770755" algn="l"/>
                        </a:tabLst>
                      </a:pPr>
                      <a:r>
                        <a:rPr lang="ro-RO" sz="1200">
                          <a:effectLst/>
                          <a:latin typeface="Times New Roman"/>
                          <a:ea typeface="Calibri"/>
                          <a:cs typeface="Times New Roman"/>
                        </a:rPr>
                        <a:t>3</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9</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0,5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9,5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609">
                <a:tc>
                  <a:txBody>
                    <a:bodyPr/>
                    <a:lstStyle/>
                    <a:p>
                      <a:pPr algn="ctr">
                        <a:spcAft>
                          <a:spcPts val="0"/>
                        </a:spcAft>
                        <a:tabLst>
                          <a:tab pos="4140835" algn="l"/>
                          <a:tab pos="4770755" algn="l"/>
                        </a:tabLst>
                      </a:pPr>
                      <a:r>
                        <a:rPr lang="ro-RO" sz="1200">
                          <a:effectLst/>
                          <a:latin typeface="Times New Roman"/>
                          <a:ea typeface="Calibri"/>
                          <a:cs typeface="Times New Roman"/>
                        </a:rPr>
                        <a:t>Total</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dirty="0">
                          <a:effectLst/>
                          <a:latin typeface="Times New Roman"/>
                          <a:ea typeface="Calibri"/>
                          <a:cs typeface="Times New Roman"/>
                        </a:rPr>
                        <a:t>39</a:t>
                      </a:r>
                      <a:endParaRPr lang="en-US" sz="16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a:effectLst/>
                          <a:latin typeface="Times New Roman"/>
                          <a:ea typeface="Calibri"/>
                          <a:cs typeface="Times New Roman"/>
                        </a:rPr>
                        <a:t>5,5</a:t>
                      </a:r>
                      <a:endParaRPr lang="en-US" sz="160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200" dirty="0">
                          <a:effectLst/>
                          <a:latin typeface="Times New Roman"/>
                          <a:ea typeface="Calibri"/>
                          <a:cs typeface="Times New Roman"/>
                        </a:rPr>
                        <a:t>44,5</a:t>
                      </a:r>
                      <a:endParaRPr lang="en-US" sz="1600" dirty="0">
                        <a:effectLst/>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AlternateContent xmlns:mc="http://schemas.openxmlformats.org/markup-compatibility/2006" xmlns:a14="http://schemas.microsoft.com/office/drawing/2010/main">
        <mc:Choice Requires="a14">
          <p:sp>
            <p:nvSpPr>
              <p:cNvPr id="7" name="Rectangle 6"/>
              <p:cNvSpPr/>
              <p:nvPr/>
            </p:nvSpPr>
            <p:spPr>
              <a:xfrm>
                <a:off x="228600" y="2895600"/>
                <a:ext cx="8763000" cy="2320764"/>
              </a:xfrm>
              <a:prstGeom prst="rect">
                <a:avLst/>
              </a:prstGeom>
            </p:spPr>
            <p:txBody>
              <a:bodyPr wrap="square">
                <a:spAutoFit/>
              </a:bodyPr>
              <a:lstStyle/>
              <a:p>
                <a:r>
                  <a:rPr lang="ro-RO" dirty="0"/>
                  <a:t>Producția totală pe 10 plante :  Fructe bune 39 kg, fructe stricate 5,5 kg și producția totală 44,5 kg.</a:t>
                </a:r>
                <a:endParaRPr lang="en-US" dirty="0"/>
              </a:p>
              <a:p>
                <a:r>
                  <a:rPr lang="ro-RO" dirty="0"/>
                  <a:t>  Producția medie/ plantă : 44,5 kg/ 10 plante = 4,45 kg/ plantă ( include fructe bune și    fructe stricate)</a:t>
                </a:r>
                <a:endParaRPr lang="en-US" dirty="0"/>
              </a:p>
              <a:p>
                <a:r>
                  <a:rPr lang="ro-RO" dirty="0"/>
                  <a:t>  Producția doar pentru fructele bune : 39kg/ 10 plante = 3,9 kg/ plantă</a:t>
                </a:r>
                <a:endParaRPr lang="en-US" dirty="0"/>
              </a:p>
              <a:p>
                <a:r>
                  <a:rPr lang="ro-RO" dirty="0"/>
                  <a:t>   Procentul fructelor stricate : 5,5kg/10 = 0,55kg fructe stricate = 12,36%</a:t>
                </a:r>
                <a:endParaRPr lang="en-US" dirty="0"/>
              </a:p>
              <a:p>
                <a:r>
                  <a:rPr lang="ro-RO" dirty="0"/>
                  <a:t>   Suprafața serei este de 200</a:t>
                </a:r>
                <a14:m>
                  <m:oMath xmlns:m="http://schemas.openxmlformats.org/officeDocument/2006/math">
                    <m:sSup>
                      <m:sSupPr>
                        <m:ctrlPr>
                          <a:rPr lang="en-US" i="1">
                            <a:latin typeface="Cambria Math"/>
                          </a:rPr>
                        </m:ctrlPr>
                      </m:sSupPr>
                      <m:e>
                        <m:r>
                          <a:rPr lang="ro-RO" i="1">
                            <a:latin typeface="Cambria Math"/>
                          </a:rPr>
                          <m:t>𝑚</m:t>
                        </m:r>
                      </m:e>
                      <m:sup>
                        <m:r>
                          <a:rPr lang="ro-RO">
                            <a:latin typeface="Cambria Math"/>
                          </a:rPr>
                          <m:t>2</m:t>
                        </m:r>
                      </m:sup>
                    </m:sSup>
                  </m:oMath>
                </a14:m>
                <a:r>
                  <a:rPr lang="ro-RO" dirty="0"/>
                  <a:t>, iar plantele au fost plantate câte 6 plante/</a:t>
                </a:r>
                <a14:m>
                  <m:oMath xmlns:m="http://schemas.openxmlformats.org/officeDocument/2006/math">
                    <m:sSup>
                      <m:sSupPr>
                        <m:ctrlPr>
                          <a:rPr lang="en-US" i="1">
                            <a:latin typeface="Cambria Math"/>
                          </a:rPr>
                        </m:ctrlPr>
                      </m:sSupPr>
                      <m:e>
                        <m:r>
                          <a:rPr lang="ro-RO" i="1">
                            <a:latin typeface="Cambria Math"/>
                          </a:rPr>
                          <m:t>𝑚</m:t>
                        </m:r>
                      </m:e>
                      <m:sup>
                        <m:r>
                          <a:rPr lang="ro-RO">
                            <a:latin typeface="Cambria Math"/>
                          </a:rPr>
                          <m:t>2</m:t>
                        </m:r>
                      </m:sup>
                    </m:sSup>
                  </m:oMath>
                </a14:m>
                <a:r>
                  <a:rPr lang="ro-RO" dirty="0"/>
                  <a:t>. </a:t>
                </a:r>
                <a:endParaRPr lang="en-US" dirty="0"/>
              </a:p>
              <a:p>
                <a:r>
                  <a:rPr lang="ro-RO" dirty="0"/>
                  <a:t>   Extrapolarea producției la hectar cu o densitate de 6 plante/</a:t>
                </a:r>
                <a14:m>
                  <m:oMath xmlns:m="http://schemas.openxmlformats.org/officeDocument/2006/math">
                    <m:sSup>
                      <m:sSupPr>
                        <m:ctrlPr>
                          <a:rPr lang="en-US" i="1">
                            <a:latin typeface="Cambria Math"/>
                          </a:rPr>
                        </m:ctrlPr>
                      </m:sSupPr>
                      <m:e>
                        <m:r>
                          <a:rPr lang="ro-RO" i="1">
                            <a:latin typeface="Cambria Math"/>
                          </a:rPr>
                          <m:t>𝑚</m:t>
                        </m:r>
                      </m:e>
                      <m:sup>
                        <m:r>
                          <a:rPr lang="ro-RO">
                            <a:latin typeface="Cambria Math"/>
                          </a:rPr>
                          <m:t>2</m:t>
                        </m:r>
                      </m:sup>
                    </m:sSup>
                  </m:oMath>
                </a14:m>
                <a:r>
                  <a:rPr lang="ro-RO" dirty="0"/>
                  <a:t>. : </a:t>
                </a:r>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228600" y="2895600"/>
                <a:ext cx="8763000" cy="2320764"/>
              </a:xfrm>
              <a:prstGeom prst="rect">
                <a:avLst/>
              </a:prstGeom>
              <a:blipFill rotWithShape="1">
                <a:blip r:embed="rId2"/>
                <a:stretch>
                  <a:fillRect l="-626" t="-1575" b="-2887"/>
                </a:stretch>
              </a:blipFill>
            </p:spPr>
            <p:txBody>
              <a:bodyPr/>
              <a:lstStyle/>
              <a:p>
                <a:r>
                  <a:rPr lang="en-US">
                    <a:noFill/>
                  </a:rPr>
                  <a:t> </a:t>
                </a:r>
              </a:p>
            </p:txBody>
          </p:sp>
        </mc:Fallback>
      </mc:AlternateContent>
    </p:spTree>
    <p:extLst>
      <p:ext uri="{BB962C8B-B14F-4D97-AF65-F5344CB8AC3E}">
        <p14:creationId xmlns:p14="http://schemas.microsoft.com/office/powerpoint/2010/main" val="39380678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2031325"/>
          </a:xfrm>
          <a:prstGeom prst="rect">
            <a:avLst/>
          </a:prstGeom>
        </p:spPr>
        <p:txBody>
          <a:bodyPr wrap="square">
            <a:spAutoFit/>
          </a:bodyPr>
          <a:lstStyle/>
          <a:p>
            <a:pPr algn="ctr"/>
            <a:r>
              <a:rPr lang="ro-RO" b="1" dirty="0"/>
              <a:t>Concluzii generale privind producțiile din cele două tipuri de spații protejate ( seră și solar tip tunel ) </a:t>
            </a:r>
            <a:endParaRPr lang="en-US" b="1" dirty="0"/>
          </a:p>
          <a:p>
            <a:r>
              <a:rPr lang="ro-RO" dirty="0"/>
              <a:t> </a:t>
            </a:r>
            <a:endParaRPr lang="en-US" dirty="0"/>
          </a:p>
          <a:p>
            <a:r>
              <a:rPr lang="ro-RO" dirty="0"/>
              <a:t>Producția din seră a avut un randament mai mare dar totodată și pierderi mai mari. </a:t>
            </a:r>
            <a:endParaRPr lang="en-US" dirty="0"/>
          </a:p>
          <a:p>
            <a:r>
              <a:rPr lang="ro-RO" dirty="0"/>
              <a:t>A doua producție deși a fost mai mică pierderile au fost mai reduse, astfel existând un echilibru. </a:t>
            </a:r>
            <a:endParaRPr lang="en-US" dirty="0"/>
          </a:p>
          <a:p>
            <a:r>
              <a:rPr lang="ro-RO" dirty="0"/>
              <a:t>Aceste pierderi s-au bazat pe condițiile de stres și dăunători. </a:t>
            </a:r>
            <a:endParaRPr lang="en-US" dirty="0"/>
          </a:p>
        </p:txBody>
      </p:sp>
      <p:pic>
        <p:nvPicPr>
          <p:cNvPr id="3" name="Imagine 5"/>
          <p:cNvPicPr/>
          <p:nvPr/>
        </p:nvPicPr>
        <p:blipFill>
          <a:blip r:embed="rId2">
            <a:extLst>
              <a:ext uri="{28A0092B-C50C-407E-A947-70E740481C1C}">
                <a14:useLocalDpi xmlns:a14="http://schemas.microsoft.com/office/drawing/2010/main" val="0"/>
              </a:ext>
            </a:extLst>
          </a:blip>
          <a:stretch>
            <a:fillRect/>
          </a:stretch>
        </p:blipFill>
        <p:spPr>
          <a:xfrm rot="5400000">
            <a:off x="1181098" y="2616201"/>
            <a:ext cx="3200403" cy="2819400"/>
          </a:xfrm>
          <a:prstGeom prst="rect">
            <a:avLst/>
          </a:prstGeom>
        </p:spPr>
      </p:pic>
      <p:pic>
        <p:nvPicPr>
          <p:cNvPr id="4" name="Imagine 6"/>
          <p:cNvPicPr/>
          <p:nvPr/>
        </p:nvPicPr>
        <p:blipFill>
          <a:blip r:embed="rId3">
            <a:extLst>
              <a:ext uri="{28A0092B-C50C-407E-A947-70E740481C1C}">
                <a14:useLocalDpi xmlns:a14="http://schemas.microsoft.com/office/drawing/2010/main" val="0"/>
              </a:ext>
            </a:extLst>
          </a:blip>
          <a:stretch>
            <a:fillRect/>
          </a:stretch>
        </p:blipFill>
        <p:spPr>
          <a:xfrm rot="5400000">
            <a:off x="4145597" y="2636205"/>
            <a:ext cx="3200400" cy="2804795"/>
          </a:xfrm>
          <a:prstGeom prst="rect">
            <a:avLst/>
          </a:prstGeom>
        </p:spPr>
      </p:pic>
      <p:sp>
        <p:nvSpPr>
          <p:cNvPr id="5" name="Rectangle 4"/>
          <p:cNvSpPr/>
          <p:nvPr/>
        </p:nvSpPr>
        <p:spPr>
          <a:xfrm>
            <a:off x="1219200" y="5791200"/>
            <a:ext cx="6172200" cy="369332"/>
          </a:xfrm>
          <a:prstGeom prst="rect">
            <a:avLst/>
          </a:prstGeom>
        </p:spPr>
        <p:txBody>
          <a:bodyPr wrap="square">
            <a:spAutoFit/>
          </a:bodyPr>
          <a:lstStyle/>
          <a:p>
            <a:pPr algn="ctr"/>
            <a:r>
              <a:rPr lang="ro-RO" dirty="0" smtClean="0"/>
              <a:t>Fig.4. </a:t>
            </a:r>
            <a:r>
              <a:rPr lang="ro-RO" dirty="0"/>
              <a:t>Recoltarea tomatelor din seră și solar tip tunel</a:t>
            </a:r>
            <a:endParaRPr lang="en-US" dirty="0"/>
          </a:p>
        </p:txBody>
      </p:sp>
    </p:spTree>
    <p:extLst>
      <p:ext uri="{BB962C8B-B14F-4D97-AF65-F5344CB8AC3E}">
        <p14:creationId xmlns:p14="http://schemas.microsoft.com/office/powerpoint/2010/main" val="552690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839200" cy="5632311"/>
          </a:xfrm>
          <a:prstGeom prst="rect">
            <a:avLst/>
          </a:prstGeom>
        </p:spPr>
        <p:txBody>
          <a:bodyPr wrap="square">
            <a:spAutoFit/>
          </a:bodyPr>
          <a:lstStyle/>
          <a:p>
            <a:pPr algn="just"/>
            <a:r>
              <a:rPr lang="ro-RO" sz="2000" dirty="0" smtClean="0"/>
              <a:t>         Activitatea </a:t>
            </a:r>
            <a:r>
              <a:rPr lang="ro-RO" sz="2000" dirty="0"/>
              <a:t>desfășurată la </a:t>
            </a:r>
            <a:r>
              <a:rPr lang="ro-RO" sz="2000" b="1" dirty="0"/>
              <a:t>P2</a:t>
            </a:r>
            <a:r>
              <a:rPr lang="ro-RO" sz="2000" dirty="0"/>
              <a:t>-</a:t>
            </a:r>
            <a:r>
              <a:rPr lang="ro-RO" sz="2000" b="1" dirty="0"/>
              <a:t>SCDL Bacău</a:t>
            </a:r>
            <a:r>
              <a:rPr lang="ro-RO" sz="2000" dirty="0"/>
              <a:t> a urmărit testarea și optimizarea unor tehnologii inovative de cultivare pentru ardei gogoșar (Creolica), ardei gras (Darianabac) și tomate (Bacuni), soiuri autohtone cu potențial ridicat de producție și calitate. </a:t>
            </a:r>
            <a:endParaRPr lang="ro-RO" sz="2000" dirty="0" smtClean="0"/>
          </a:p>
          <a:p>
            <a:pPr algn="just"/>
            <a:r>
              <a:rPr lang="ro-RO" sz="2000" dirty="0"/>
              <a:t> </a:t>
            </a:r>
            <a:r>
              <a:rPr lang="ro-RO" sz="2000" dirty="0" smtClean="0"/>
              <a:t>         Experimentele </a:t>
            </a:r>
            <a:r>
              <a:rPr lang="ro-RO" sz="2000" dirty="0"/>
              <a:t>au vizat compararea a două sisteme de pregătire a solului – arătură profundă versus frezare superficială – în combinație cu diferite scheme de fertilizare și tratamente bioactive (biostimulatori, amendamente organice, produse pe bază de extracte vegetale și acizi humici).</a:t>
            </a:r>
            <a:endParaRPr lang="en-US" sz="2000" dirty="0"/>
          </a:p>
          <a:p>
            <a:pPr algn="just"/>
            <a:r>
              <a:rPr lang="ro-RO" sz="2000" dirty="0" smtClean="0"/>
              <a:t>        Rezultatele </a:t>
            </a:r>
            <a:r>
              <a:rPr lang="ro-RO" sz="2000" dirty="0"/>
              <a:t>obținute demonstrează că integrarea lucrărilor solului cu inputuri biologice și organice poate aduce beneficii semnificative pentru fermieri, atât în privința producției, cât și a calității fructelor și a sănătății culturilor:</a:t>
            </a:r>
            <a:endParaRPr lang="en-US" sz="2000" dirty="0"/>
          </a:p>
          <a:p>
            <a:pPr lvl="0" algn="just"/>
            <a:r>
              <a:rPr lang="ro-RO" sz="2000" dirty="0" smtClean="0"/>
              <a:t>         Creșterea </a:t>
            </a:r>
            <a:r>
              <a:rPr lang="ro-RO" sz="2000" dirty="0"/>
              <a:t>productivității: cele mai bune variante tehnologice au dus la sporuri de producție semnificative, depășind cu până la 40% variantele martor. De exemplu, la tomate soiul Bacuni, combinația de arătură profundă cu biostimulatori (Albit + Turboroot + Vegenergy + Final K) a asigurat producții medii de peste 4,7 kg/plantă, comparativ cu sub 2,8 kg/plantă la martor. Pentru ardeiul gras Darianabac, asocierea frezării cu inputuri bioactive a dus la peste 1,2 kg/plantă, față de sub 0,8 kg/plantă în lipsa tratamentelor.</a:t>
            </a:r>
            <a:endParaRPr lang="en-US" sz="2000" dirty="0"/>
          </a:p>
        </p:txBody>
      </p:sp>
    </p:spTree>
    <p:extLst>
      <p:ext uri="{BB962C8B-B14F-4D97-AF65-F5344CB8AC3E}">
        <p14:creationId xmlns:p14="http://schemas.microsoft.com/office/powerpoint/2010/main" val="32577756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 y="389067"/>
            <a:ext cx="9144000" cy="369332"/>
          </a:xfrm>
          <a:prstGeom prst="rect">
            <a:avLst/>
          </a:prstGeom>
        </p:spPr>
        <p:txBody>
          <a:bodyPr wrap="square">
            <a:spAutoFit/>
          </a:bodyPr>
          <a:lstStyle/>
          <a:p>
            <a:pPr algn="ctr"/>
            <a:r>
              <a:rPr lang="ro-RO" b="1" dirty="0"/>
              <a:t>Tabelul 8. Determinarea unor indicatori ai productivității la cultura de tomate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935136741"/>
              </p:ext>
            </p:extLst>
          </p:nvPr>
        </p:nvGraphicFramePr>
        <p:xfrm>
          <a:off x="190500" y="838200"/>
          <a:ext cx="8763000" cy="4693442"/>
        </p:xfrm>
        <a:graphic>
          <a:graphicData uri="http://schemas.openxmlformats.org/drawingml/2006/table">
            <a:tbl>
              <a:tblPr firstRow="1" firstCol="1" bandRow="1"/>
              <a:tblGrid>
                <a:gridCol w="958673"/>
                <a:gridCol w="1419606"/>
                <a:gridCol w="1303934"/>
                <a:gridCol w="1438884"/>
                <a:gridCol w="1936623"/>
                <a:gridCol w="1705280"/>
              </a:tblGrid>
              <a:tr h="782242">
                <a:tc>
                  <a:txBody>
                    <a:bodyPr/>
                    <a:lstStyle/>
                    <a:p>
                      <a:pPr algn="ctr">
                        <a:lnSpc>
                          <a:spcPct val="107000"/>
                        </a:lnSpc>
                        <a:spcAft>
                          <a:spcPts val="0"/>
                        </a:spcAft>
                      </a:pPr>
                      <a:r>
                        <a:rPr lang="ro-RO" sz="1600" b="1" dirty="0">
                          <a:effectLst/>
                          <a:latin typeface="Times New Roman"/>
                          <a:ea typeface="Times New Roman"/>
                          <a:cs typeface="Times New Roman"/>
                        </a:rPr>
                        <a:t>Varianta</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b="1" dirty="0">
                          <a:effectLst/>
                          <a:latin typeface="Times New Roman"/>
                          <a:ea typeface="Times New Roman"/>
                          <a:cs typeface="Times New Roman"/>
                        </a:rPr>
                        <a:t>Nr fructe</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b="1">
                          <a:effectLst/>
                          <a:latin typeface="Times New Roman"/>
                          <a:ea typeface="Times New Roman"/>
                          <a:cs typeface="Times New Roman"/>
                        </a:rPr>
                        <a:t>Diametru fruct (mm)</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b="1">
                          <a:effectLst/>
                          <a:latin typeface="Times New Roman"/>
                          <a:ea typeface="Times New Roman"/>
                          <a:cs typeface="Times New Roman"/>
                        </a:rPr>
                        <a:t>Înălțime fruct (mm)</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b="1">
                          <a:effectLst/>
                          <a:latin typeface="Times New Roman"/>
                          <a:ea typeface="Times New Roman"/>
                          <a:cs typeface="Times New Roman"/>
                        </a:rPr>
                        <a:t>Greutate fruct (g)</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b="1">
                          <a:effectLst/>
                          <a:latin typeface="Times New Roman"/>
                          <a:ea typeface="Times New Roman"/>
                          <a:cs typeface="Times New Roman"/>
                        </a:rPr>
                        <a:t>Productie/planta (g)</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A1</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25.22 ± 2.95</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75.35 ± 11.76</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52.52 ± 7.41</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188.09 ± 63.12</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4743.99 ± 1257.12</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A2</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24.78 ± 3.56</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71.31 ± 7.33</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47.85 ± 2.75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162.61 ± 31.63</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4029.17 ± 401.95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A3</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22.89 ± 2.67</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73.91 ± 7.92</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48.90 ± 3.44</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180.19 ± 53.84</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4124.27 ± 927.65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A4</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24.89 ± 1.96</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71.40 ± 11.90</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46.36 ± 2.70</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152.88 ± 45.55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3804.99 ± 264.55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A5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19.78 ± 1.92</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67.83 ± 9.55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45.92 ± 3.72</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139.34 ± 45.51</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2755.75 ± 846.99</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F1</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23.89 ± 1.96</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73.58 ± 11.07</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47.03 ± 2.13</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163.62 ± 62.59</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3908.75 ± 286.59</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F2</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24.56 ± 3.47</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70.99 ± 6.59</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45.48 ± 3.16</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140.94 ± 54.46</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3460.75 ± 609.69</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F3</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22.89 ± 2.76</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67.10 ± 10.35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45.33 ± 5.16</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138.17 ± 52.42</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3162.61 ± 690.75</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F4</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23.89 ± 2.09</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67.56 ± 9.66</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48.98 ± 4.23</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152.83 ± 58.08</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3651.02 ± 1134.76</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120">
                <a:tc>
                  <a:txBody>
                    <a:bodyPr/>
                    <a:lstStyle/>
                    <a:p>
                      <a:pPr algn="ctr">
                        <a:lnSpc>
                          <a:spcPct val="107000"/>
                        </a:lnSpc>
                        <a:spcAft>
                          <a:spcPts val="0"/>
                        </a:spcAft>
                      </a:pPr>
                      <a:r>
                        <a:rPr lang="ro-RO" sz="1600" b="1">
                          <a:effectLst/>
                          <a:latin typeface="Times New Roman"/>
                          <a:ea typeface="Times New Roman"/>
                          <a:cs typeface="Times New Roman"/>
                        </a:rPr>
                        <a:t>F5</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22.44 ± 2.70</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74.21 ± 15.09</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47.72 ± 3.81</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a:effectLst/>
                          <a:latin typeface="Times New Roman"/>
                          <a:ea typeface="Times New Roman"/>
                          <a:cs typeface="Times New Roman"/>
                        </a:rPr>
                        <a:t>167.49 ± 63.19</a:t>
                      </a:r>
                      <a:endParaRPr lang="en-US" sz="24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600" dirty="0">
                          <a:effectLst/>
                          <a:latin typeface="Times New Roman"/>
                          <a:ea typeface="Times New Roman"/>
                          <a:cs typeface="Times New Roman"/>
                        </a:rPr>
                        <a:t>3759.22 ± 156.26</a:t>
                      </a:r>
                      <a:endParaRPr lang="en-US" sz="24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586341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6463308"/>
          </a:xfrm>
          <a:prstGeom prst="rect">
            <a:avLst/>
          </a:prstGeom>
        </p:spPr>
        <p:txBody>
          <a:bodyPr wrap="square">
            <a:spAutoFit/>
          </a:bodyPr>
          <a:lstStyle/>
          <a:p>
            <a:pPr algn="just"/>
            <a:r>
              <a:rPr lang="ro-RO" dirty="0"/>
              <a:t> </a:t>
            </a:r>
            <a:r>
              <a:rPr lang="ro-RO" dirty="0" smtClean="0"/>
              <a:t>    Dimensiunile </a:t>
            </a:r>
            <a:r>
              <a:rPr lang="ro-RO" dirty="0"/>
              <a:t>fructelor (diametru și înălțime) au arătat variații moderate între variante, cu valori maxime ale diametrului la A1 (75,35 mm) și F5 (74,21 mm), ceea ce sugerează că atât arătura, cât și freza pot susține calitatea morfologică a fructelor în anumite combinații tehnologice. Înălțimea fructelor s-a menținut într-un interval relativ restrâns (45,33–52,52 mm), valorile cele mai ridicate fiind asociate variantei A1, ceea ce susține superioritatea tratamentului complex bazat pe aplicări succesive de Albit, Turboroot, Vegenergy și Final K.</a:t>
            </a:r>
            <a:endParaRPr lang="en-US" dirty="0"/>
          </a:p>
          <a:p>
            <a:pPr algn="just"/>
            <a:r>
              <a:rPr lang="ro-RO" dirty="0"/>
              <a:t> </a:t>
            </a:r>
            <a:endParaRPr lang="en-US" dirty="0"/>
          </a:p>
          <a:p>
            <a:pPr algn="just"/>
            <a:r>
              <a:rPr lang="ro-RO" dirty="0"/>
              <a:t>     </a:t>
            </a:r>
            <a:r>
              <a:rPr lang="ro-RO" dirty="0" smtClean="0"/>
              <a:t>Greutatea </a:t>
            </a:r>
            <a:r>
              <a:rPr lang="ro-RO" dirty="0"/>
              <a:t>medie a fructului a oscilat între 138,17 g (F3) și 188,09 g (A1), confirmând că tratamentele biologice și nutriționale influențează direct acumulările de substanță uscată și calitatea organoleptică a fructelor. Producția pe plantă a urmat aceeași tendință, cu valoarea maximă la A1 (4743,99 g) și cea minimă la A5 (2755,75 g). Astfel, varianta martor a evidențiat performanțe net inferioare, demonstrând impactul decisiv al inputurilor asupra randamentului biologic și economic.</a:t>
            </a:r>
            <a:endParaRPr lang="en-US" dirty="0"/>
          </a:p>
          <a:p>
            <a:pPr algn="just"/>
            <a:r>
              <a:rPr lang="ro-RO" dirty="0" smtClean="0"/>
              <a:t>        În </a:t>
            </a:r>
            <a:r>
              <a:rPr lang="ro-RO" dirty="0"/>
              <a:t>concluzie, datele obținute arată că varianta A1 reprezintă cea mai performantă combinație tehnologică, asigurând atât parametri biometrici superiori, cât și o producție ridicată. Sistemele bazate pe freză (F1–F5) au condus, în general, la rezultate intermediare, ceea ce sugerează că tipul lucrării solului poate modula eficiența tratamentelor aplicate. Aceste constatări confirmă necesitatea unei abordări integrate, în care managementul fertilizării și al biostimulatorilor să fie corelat cu lucrările de pregătire a solului, pentru a maximiza productivitatea și calitatea recoltei.</a:t>
            </a:r>
            <a:endParaRPr lang="en-US" dirty="0"/>
          </a:p>
        </p:txBody>
      </p:sp>
    </p:spTree>
    <p:extLst>
      <p:ext uri="{BB962C8B-B14F-4D97-AF65-F5344CB8AC3E}">
        <p14:creationId xmlns:p14="http://schemas.microsoft.com/office/powerpoint/2010/main" val="30637565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599"/>
            <a:ext cx="8686800" cy="6740307"/>
          </a:xfrm>
          <a:prstGeom prst="rect">
            <a:avLst/>
          </a:prstGeom>
        </p:spPr>
        <p:txBody>
          <a:bodyPr wrap="square">
            <a:spAutoFit/>
          </a:bodyPr>
          <a:lstStyle/>
          <a:p>
            <a:pPr lvl="0" algn="just"/>
            <a:r>
              <a:rPr lang="ro-RO" dirty="0" smtClean="0"/>
              <a:t>        Îmbunătățirea </a:t>
            </a:r>
            <a:r>
              <a:rPr lang="ro-RO" dirty="0"/>
              <a:t>calității fructelor: s-au obținut fructe cu conținut ridicat de substanță uscată, zaharuri și compuși bioactivi (licopen, β-caroten), aspect esențial pentru consumul proaspăt, dar și pentru industria de procesare. De exemplu, la tomate și ardei s-au înregistrat valori superioare ale licopenului și carotenoizilor în variantele fertilizate organic, ceea ce sporește valoarea nutrițională și comercială a recoltei.</a:t>
            </a:r>
            <a:endParaRPr lang="en-US" dirty="0"/>
          </a:p>
          <a:p>
            <a:pPr lvl="0" algn="just"/>
            <a:r>
              <a:rPr lang="ro-RO" dirty="0" smtClean="0"/>
              <a:t>        Reducerea </a:t>
            </a:r>
            <a:r>
              <a:rPr lang="ro-RO" dirty="0"/>
              <a:t>presiunii bolilor și dăunătorilor: tipul de lucrare a solului și tratamentele aplicate au influențat decisiv sănătatea plantelor. Arătura profundă a redus semnificativ incidența bacteriozei (</a:t>
            </a:r>
            <a:r>
              <a:rPr lang="ro-RO" i="1" dirty="0"/>
              <a:t>Xanthomonas campestris</a:t>
            </a:r>
            <a:r>
              <a:rPr lang="ro-RO" dirty="0"/>
              <a:t>), iar combinațiile cu biostimulatori au limitat atacurile de trips, afide și musculița albă. Acest lucru oferă fermierilor posibilitatea de a diminuă cheltuielile cu produsele fitosanitare și riscul pierderilor de recoltă</a:t>
            </a:r>
            <a:r>
              <a:rPr lang="ro-RO" dirty="0" smtClean="0"/>
              <a:t>.</a:t>
            </a:r>
          </a:p>
          <a:p>
            <a:pPr lvl="0"/>
            <a:r>
              <a:rPr lang="ro-RO" dirty="0" smtClean="0"/>
              <a:t>     Adaptarea </a:t>
            </a:r>
            <a:r>
              <a:rPr lang="ro-RO" dirty="0"/>
              <a:t>tehnologiilor la condițiile locale: experiențele au arătat că fiecare genotip răspunde diferit în funcție de tipul de pregătire a solului și combinațiile de fertilizare. Astfel, fermierii pot selecta soluțiile optime pentru solurile și resursele lor, fie pentru a maximiza producția, fie pentru a obține calitate superioară, cu costuri mai reduse și impact mai mic asupra mediului.</a:t>
            </a:r>
            <a:endParaRPr lang="en-US" dirty="0"/>
          </a:p>
          <a:p>
            <a:r>
              <a:rPr lang="ro-RO" dirty="0" smtClean="0"/>
              <a:t>       Prin </a:t>
            </a:r>
            <a:r>
              <a:rPr lang="ro-RO" dirty="0"/>
              <a:t>aceste rezultate, SCDL Bacău pune la dispoziția fermierilor recomandări tehnologice clare și validate științific, adaptabile atât pentru culturi protejate (sere, solarii), cât și pentru câmp, permițând reducerea inputurilor chimice, creșterea durabilității exploatațiilor și obținerea unor produse cu valoare comercială mai </a:t>
            </a:r>
            <a:r>
              <a:rPr lang="ro-RO" dirty="0" smtClean="0"/>
              <a:t>mare.</a:t>
            </a:r>
            <a:r>
              <a:rPr lang="ro-RO" dirty="0"/>
              <a:t> </a:t>
            </a:r>
            <a:endParaRPr lang="ro-RO" dirty="0" smtClean="0"/>
          </a:p>
          <a:p>
            <a:pPr algn="ctr"/>
            <a:r>
              <a:rPr lang="ro-RO" b="1" dirty="0" smtClean="0"/>
              <a:t>Tabelul 9. Managementul bolilor și al dăunătorilor la cultura de tomate</a:t>
            </a:r>
            <a:endParaRPr lang="en-US" dirty="0" smtClean="0"/>
          </a:p>
          <a:p>
            <a:pPr lvl="0" algn="ctr"/>
            <a:endParaRPr lang="en-US" dirty="0"/>
          </a:p>
        </p:txBody>
      </p:sp>
    </p:spTree>
    <p:extLst>
      <p:ext uri="{BB962C8B-B14F-4D97-AF65-F5344CB8AC3E}">
        <p14:creationId xmlns:p14="http://schemas.microsoft.com/office/powerpoint/2010/main" val="41825148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660293102"/>
              </p:ext>
            </p:extLst>
          </p:nvPr>
        </p:nvGraphicFramePr>
        <p:xfrm>
          <a:off x="-1" y="-3"/>
          <a:ext cx="9144002" cy="7046683"/>
        </p:xfrm>
        <a:graphic>
          <a:graphicData uri="http://schemas.openxmlformats.org/drawingml/2006/table">
            <a:tbl>
              <a:tblPr firstRow="1" firstCol="1" bandRow="1"/>
              <a:tblGrid>
                <a:gridCol w="2534029"/>
                <a:gridCol w="2534029"/>
                <a:gridCol w="2432737"/>
                <a:gridCol w="1231214"/>
                <a:gridCol w="411993"/>
              </a:tblGrid>
              <a:tr h="217688">
                <a:tc rowSpan="2">
                  <a:txBody>
                    <a:bodyPr/>
                    <a:lstStyle/>
                    <a:p>
                      <a:pPr algn="ctr">
                        <a:lnSpc>
                          <a:spcPct val="107000"/>
                        </a:lnSpc>
                        <a:spcAft>
                          <a:spcPts val="0"/>
                        </a:spcAft>
                      </a:pPr>
                      <a:r>
                        <a:rPr lang="ro-RO" sz="1000" b="1" dirty="0">
                          <a:effectLst/>
                          <a:latin typeface="Times New Roman"/>
                          <a:ea typeface="Times New Roman"/>
                          <a:cs typeface="Times New Roman"/>
                        </a:rPr>
                        <a:t>Varianta</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ro-RO" sz="1000" b="1" dirty="0">
                          <a:effectLst/>
                          <a:latin typeface="Times New Roman"/>
                          <a:ea typeface="Times New Roman"/>
                          <a:cs typeface="Times New Roman"/>
                        </a:rPr>
                        <a:t>Managementul bolilor și al dăunătorilor</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632411">
                <a:tc vMerge="1">
                  <a:txBody>
                    <a:bodyPr/>
                    <a:lstStyle/>
                    <a:p>
                      <a:endParaRPr lang="en-US"/>
                    </a:p>
                  </a:txBody>
                  <a:tcPr/>
                </a:tc>
                <a:tc>
                  <a:txBody>
                    <a:bodyPr/>
                    <a:lstStyle/>
                    <a:p>
                      <a:pPr algn="ctr">
                        <a:lnSpc>
                          <a:spcPct val="107000"/>
                        </a:lnSpc>
                        <a:spcAft>
                          <a:spcPts val="0"/>
                        </a:spcAft>
                      </a:pPr>
                      <a:r>
                        <a:rPr lang="ro-RO" sz="1000" b="1" dirty="0">
                          <a:effectLst/>
                          <a:latin typeface="Times New Roman"/>
                          <a:ea typeface="Times New Roman"/>
                          <a:cs typeface="Times New Roman"/>
                        </a:rPr>
                        <a:t>Boli</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b="1" dirty="0">
                          <a:effectLst/>
                          <a:latin typeface="Times New Roman"/>
                          <a:ea typeface="Times New Roman"/>
                          <a:cs typeface="Times New Roman"/>
                        </a:rPr>
                        <a:t>Grad atac (%)</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b="1" dirty="0">
                          <a:effectLst/>
                          <a:latin typeface="Times New Roman"/>
                          <a:ea typeface="Times New Roman"/>
                          <a:cs typeface="Times New Roman"/>
                        </a:rPr>
                        <a:t>Dăunători</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b="1">
                          <a:effectLst/>
                          <a:latin typeface="Times New Roman"/>
                          <a:ea typeface="Times New Roman"/>
                          <a:cs typeface="Times New Roman"/>
                        </a:rPr>
                        <a:t>Grad atac %</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03">
                <a:tc rowSpan="2">
                  <a:txBody>
                    <a:bodyPr/>
                    <a:lstStyle/>
                    <a:p>
                      <a:pPr algn="ctr">
                        <a:lnSpc>
                          <a:spcPct val="107000"/>
                        </a:lnSpc>
                        <a:spcAft>
                          <a:spcPts val="0"/>
                        </a:spcAft>
                      </a:pPr>
                      <a:r>
                        <a:rPr lang="ro-RO" sz="1000" b="1">
                          <a:effectLst/>
                          <a:latin typeface="Times New Roman"/>
                          <a:ea typeface="Times New Roman"/>
                          <a:cs typeface="Times New Roman"/>
                        </a:rPr>
                        <a:t>A1</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i="1" dirty="0">
                          <a:effectLst/>
                          <a:latin typeface="Times New Roman"/>
                          <a:ea typeface="Times New Roman"/>
                          <a:cs typeface="Times New Roman"/>
                        </a:rPr>
                        <a:t>X. campestris pv. vesicatoria</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dirty="0">
                          <a:effectLst/>
                          <a:latin typeface="Times New Roman"/>
                          <a:ea typeface="Times New Roman"/>
                          <a:cs typeface="Times New Roman"/>
                        </a:rPr>
                        <a:t>4</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dirty="0">
                          <a:effectLst/>
                          <a:latin typeface="Times New Roman"/>
                          <a:ea typeface="Times New Roman"/>
                          <a:cs typeface="Times New Roman"/>
                        </a:rPr>
                        <a:t>Thrips tabaci</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8,83</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dirty="0">
                          <a:effectLst/>
                          <a:latin typeface="Times New Roman"/>
                          <a:ea typeface="Times New Roman"/>
                          <a:cs typeface="Times New Roman"/>
                        </a:rPr>
                        <a:t>Trialeurodes vaporariorum</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0,15</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58103">
                <a:tc rowSpan="3">
                  <a:txBody>
                    <a:bodyPr/>
                    <a:lstStyle/>
                    <a:p>
                      <a:pPr algn="ctr">
                        <a:lnSpc>
                          <a:spcPct val="107000"/>
                        </a:lnSpc>
                        <a:spcAft>
                          <a:spcPts val="0"/>
                        </a:spcAft>
                      </a:pPr>
                      <a:r>
                        <a:rPr lang="ro-RO" sz="1000" b="1">
                          <a:effectLst/>
                          <a:latin typeface="Times New Roman"/>
                          <a:ea typeface="Times New Roman"/>
                          <a:cs typeface="Times New Roman"/>
                        </a:rPr>
                        <a:t>A2</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o-RO" sz="1000" dirty="0">
                          <a:effectLst/>
                          <a:latin typeface="Times New Roman"/>
                          <a:ea typeface="Times New Roman"/>
                          <a:cs typeface="Times New Roman"/>
                        </a:rPr>
                        <a:t>3,17</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Thrips tabaci</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1,82</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Trialeurodes vaporariorum</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0,20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0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Myzus persicae</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0,10</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58103">
                <a:tc rowSpan="3">
                  <a:txBody>
                    <a:bodyPr/>
                    <a:lstStyle/>
                    <a:p>
                      <a:pPr algn="ctr">
                        <a:lnSpc>
                          <a:spcPct val="107000"/>
                        </a:lnSpc>
                        <a:spcAft>
                          <a:spcPts val="0"/>
                        </a:spcAft>
                      </a:pPr>
                      <a:r>
                        <a:rPr lang="ro-RO" sz="1000" b="1">
                          <a:effectLst/>
                          <a:latin typeface="Times New Roman"/>
                          <a:ea typeface="Times New Roman"/>
                          <a:cs typeface="Times New Roman"/>
                        </a:rPr>
                        <a:t>A3</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9,00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Thrips tabaci</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0,70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rowSpan="2">
                  <a:txBody>
                    <a:bodyPr/>
                    <a:lstStyle/>
                    <a:p>
                      <a:pPr algn="ctr">
                        <a:lnSpc>
                          <a:spcPct val="107000"/>
                        </a:lnSpc>
                        <a:spcAft>
                          <a:spcPts val="0"/>
                        </a:spcAft>
                      </a:pPr>
                      <a:r>
                        <a:rPr lang="ro-RO" sz="1000" i="1">
                          <a:effectLst/>
                          <a:latin typeface="Times New Roman"/>
                          <a:ea typeface="Times New Roman"/>
                          <a:cs typeface="Times New Roman"/>
                        </a:rPr>
                        <a:t>Alternaria solani</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dirty="0">
                          <a:effectLst/>
                          <a:latin typeface="Times New Roman"/>
                          <a:ea typeface="Times New Roman"/>
                          <a:cs typeface="Times New Roman"/>
                        </a:rPr>
                        <a:t>0,05</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Trialeurodes vaporariorum</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0,30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0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Myzus persicae</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0,10</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58103">
                <a:tc rowSpan="3">
                  <a:txBody>
                    <a:bodyPr/>
                    <a:lstStyle/>
                    <a:p>
                      <a:pPr algn="ctr">
                        <a:lnSpc>
                          <a:spcPct val="107000"/>
                        </a:lnSpc>
                        <a:spcAft>
                          <a:spcPts val="0"/>
                        </a:spcAft>
                      </a:pPr>
                      <a:r>
                        <a:rPr lang="ro-RO" sz="1000" b="1" dirty="0">
                          <a:effectLst/>
                          <a:latin typeface="Times New Roman"/>
                          <a:ea typeface="Times New Roman"/>
                          <a:cs typeface="Times New Roman"/>
                        </a:rPr>
                        <a:t>A4</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2,63</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Thrips tabaci</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3,48</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rowSpan="2">
                  <a:txBody>
                    <a:bodyPr/>
                    <a:lstStyle/>
                    <a:p>
                      <a:pPr algn="ctr">
                        <a:lnSpc>
                          <a:spcPct val="107000"/>
                        </a:lnSpc>
                        <a:spcAft>
                          <a:spcPts val="0"/>
                        </a:spcAft>
                      </a:pPr>
                      <a:r>
                        <a:rPr lang="ro-RO" sz="1000" i="1">
                          <a:effectLst/>
                          <a:latin typeface="Times New Roman"/>
                          <a:ea typeface="Times New Roman"/>
                          <a:cs typeface="Times New Roman"/>
                        </a:rPr>
                        <a:t>Tomato mosaic virus (ToMV)</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dirty="0">
                          <a:effectLst/>
                          <a:latin typeface="Times New Roman"/>
                          <a:ea typeface="Times New Roman"/>
                          <a:cs typeface="Times New Roman"/>
                        </a:rPr>
                        <a:t>0,83</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Trialeurodes vaporariorum</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0,53</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0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Myzus persicae</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0,10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58103">
                <a:tc rowSpan="2">
                  <a:txBody>
                    <a:bodyPr/>
                    <a:lstStyle/>
                    <a:p>
                      <a:pPr algn="ctr">
                        <a:lnSpc>
                          <a:spcPct val="107000"/>
                        </a:lnSpc>
                        <a:spcAft>
                          <a:spcPts val="0"/>
                        </a:spcAft>
                      </a:pPr>
                      <a:r>
                        <a:rPr lang="ro-RO" sz="1000" b="1">
                          <a:effectLst/>
                          <a:latin typeface="Times New Roman"/>
                          <a:ea typeface="Times New Roman"/>
                          <a:cs typeface="Times New Roman"/>
                        </a:rPr>
                        <a:t>A5</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a:effectLst/>
                          <a:latin typeface="Times New Roman"/>
                          <a:ea typeface="Times New Roman"/>
                          <a:cs typeface="Times New Roman"/>
                        </a:rPr>
                        <a:t>1,83</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dirty="0">
                          <a:effectLst/>
                          <a:latin typeface="Times New Roman"/>
                          <a:ea typeface="Times New Roman"/>
                          <a:cs typeface="Times New Roman"/>
                        </a:rPr>
                        <a:t>Thrips tabaci</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3,83</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Trialeurodes vaporariorum</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0,77</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03">
                <a:tc rowSpan="3">
                  <a:txBody>
                    <a:bodyPr/>
                    <a:lstStyle/>
                    <a:p>
                      <a:pPr algn="ctr">
                        <a:lnSpc>
                          <a:spcPct val="107000"/>
                        </a:lnSpc>
                        <a:spcAft>
                          <a:spcPts val="0"/>
                        </a:spcAft>
                      </a:pPr>
                      <a:r>
                        <a:rPr lang="ro-RO" sz="1000" b="1">
                          <a:effectLst/>
                          <a:latin typeface="Times New Roman"/>
                          <a:ea typeface="Times New Roman"/>
                          <a:cs typeface="Times New Roman"/>
                        </a:rPr>
                        <a:t>F1</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18,00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dirty="0">
                          <a:effectLst/>
                          <a:latin typeface="Times New Roman"/>
                          <a:ea typeface="Times New Roman"/>
                          <a:cs typeface="Times New Roman"/>
                        </a:rPr>
                        <a:t>Thrips tabaci</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3,67</a:t>
                      </a:r>
                      <a:endParaRPr lang="en-US" sz="1050" dirty="0">
                        <a:effectLst/>
                        <a:latin typeface="Arial"/>
                        <a:ea typeface="Times New Roman"/>
                        <a:cs typeface="Times New Roman"/>
                      </a:endParaRPr>
                    </a:p>
                  </a:txBody>
                  <a:tcPr marL="11070" marR="110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rowSpan="2">
                  <a:txBody>
                    <a:bodyPr/>
                    <a:lstStyle/>
                    <a:p>
                      <a:pPr algn="ctr">
                        <a:lnSpc>
                          <a:spcPct val="107000"/>
                        </a:lnSpc>
                        <a:spcAft>
                          <a:spcPts val="0"/>
                        </a:spcAft>
                      </a:pPr>
                      <a:r>
                        <a:rPr lang="ro-RO" sz="1000" i="1">
                          <a:effectLst/>
                          <a:latin typeface="Times New Roman"/>
                          <a:ea typeface="Times New Roman"/>
                          <a:cs typeface="Times New Roman"/>
                        </a:rPr>
                        <a:t>Verticillium dahliae</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a:effectLst/>
                          <a:latin typeface="Times New Roman"/>
                          <a:ea typeface="Times New Roman"/>
                          <a:cs typeface="Times New Roman"/>
                        </a:rPr>
                        <a:t>6,67</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dirty="0">
                          <a:effectLst/>
                          <a:latin typeface="Times New Roman"/>
                          <a:ea typeface="Times New Roman"/>
                          <a:cs typeface="Times New Roman"/>
                        </a:rPr>
                        <a:t>Trialeurodes vaporariorum</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3,08</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Polyphagotarsonemus latus</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0,05</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58103">
                <a:tc rowSpan="3">
                  <a:txBody>
                    <a:bodyPr/>
                    <a:lstStyle/>
                    <a:p>
                      <a:pPr algn="ctr">
                        <a:lnSpc>
                          <a:spcPct val="107000"/>
                        </a:lnSpc>
                        <a:spcAft>
                          <a:spcPts val="0"/>
                        </a:spcAft>
                      </a:pPr>
                      <a:r>
                        <a:rPr lang="ro-RO" sz="1000" b="1">
                          <a:effectLst/>
                          <a:latin typeface="Times New Roman"/>
                          <a:ea typeface="Times New Roman"/>
                          <a:cs typeface="Times New Roman"/>
                        </a:rPr>
                        <a:t>F2</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o-RO" sz="1000">
                          <a:effectLst/>
                          <a:latin typeface="Times New Roman"/>
                          <a:ea typeface="Times New Roman"/>
                          <a:cs typeface="Times New Roman"/>
                        </a:rPr>
                        <a:t>6,50</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Thrips tabaci</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7,48</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dirty="0">
                          <a:effectLst/>
                          <a:latin typeface="Times New Roman"/>
                          <a:ea typeface="Times New Roman"/>
                          <a:cs typeface="Times New Roman"/>
                        </a:rPr>
                        <a:t>Trialeurodes vaporariorum</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3,83</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0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Myzus persicae</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0,10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58103">
                <a:tc rowSpan="3">
                  <a:txBody>
                    <a:bodyPr/>
                    <a:lstStyle/>
                    <a:p>
                      <a:pPr algn="ctr">
                        <a:lnSpc>
                          <a:spcPct val="107000"/>
                        </a:lnSpc>
                        <a:spcAft>
                          <a:spcPts val="0"/>
                        </a:spcAft>
                      </a:pPr>
                      <a:r>
                        <a:rPr lang="ro-RO" sz="1000" b="1">
                          <a:effectLst/>
                          <a:latin typeface="Times New Roman"/>
                          <a:ea typeface="Times New Roman"/>
                          <a:cs typeface="Times New Roman"/>
                        </a:rPr>
                        <a:t>F3</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o-RO" sz="1000">
                          <a:effectLst/>
                          <a:latin typeface="Times New Roman"/>
                          <a:ea typeface="Times New Roman"/>
                          <a:cs typeface="Times New Roman"/>
                        </a:rPr>
                        <a:t>4,83</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dirty="0">
                          <a:effectLst/>
                          <a:latin typeface="Times New Roman"/>
                          <a:ea typeface="Times New Roman"/>
                          <a:cs typeface="Times New Roman"/>
                        </a:rPr>
                        <a:t>Thrips tabaci</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4,02</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dirty="0">
                          <a:effectLst/>
                          <a:latin typeface="Times New Roman"/>
                          <a:ea typeface="Times New Roman"/>
                          <a:cs typeface="Times New Roman"/>
                        </a:rPr>
                        <a:t>Trialeurodes vaporariorum</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3,63</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0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Myzus persicae</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0,15</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58103">
                <a:tc rowSpan="2">
                  <a:txBody>
                    <a:bodyPr/>
                    <a:lstStyle/>
                    <a:p>
                      <a:pPr algn="ctr">
                        <a:lnSpc>
                          <a:spcPct val="107000"/>
                        </a:lnSpc>
                        <a:spcAft>
                          <a:spcPts val="0"/>
                        </a:spcAft>
                      </a:pPr>
                      <a:r>
                        <a:rPr lang="ro-RO" sz="1000" b="1">
                          <a:effectLst/>
                          <a:latin typeface="Times New Roman"/>
                          <a:ea typeface="Times New Roman"/>
                          <a:cs typeface="Times New Roman"/>
                        </a:rPr>
                        <a:t>F4</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a:effectLst/>
                          <a:latin typeface="Times New Roman"/>
                          <a:ea typeface="Times New Roman"/>
                          <a:cs typeface="Times New Roman"/>
                        </a:rPr>
                        <a:t>14,17</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Thrips tabaci</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4,83</a:t>
                      </a:r>
                      <a:endParaRPr lang="en-US" sz="1050" dirty="0">
                        <a:effectLst/>
                        <a:latin typeface="Arial"/>
                        <a:ea typeface="Times New Roman"/>
                        <a:cs typeface="Times New Roman"/>
                      </a:endParaRPr>
                    </a:p>
                  </a:txBody>
                  <a:tcPr marL="11070" marR="110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dirty="0">
                          <a:effectLst/>
                          <a:latin typeface="Times New Roman"/>
                          <a:ea typeface="Times New Roman"/>
                          <a:cs typeface="Times New Roman"/>
                        </a:rPr>
                        <a:t>Trialeurodes vaporariorum</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5,10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58103">
                <a:tc rowSpan="3">
                  <a:txBody>
                    <a:bodyPr/>
                    <a:lstStyle/>
                    <a:p>
                      <a:pPr algn="ctr">
                        <a:lnSpc>
                          <a:spcPct val="107000"/>
                        </a:lnSpc>
                        <a:spcAft>
                          <a:spcPts val="0"/>
                        </a:spcAft>
                      </a:pPr>
                      <a:r>
                        <a:rPr lang="ro-RO" sz="1000" b="1">
                          <a:effectLst/>
                          <a:latin typeface="Times New Roman"/>
                          <a:ea typeface="Times New Roman"/>
                          <a:cs typeface="Times New Roman"/>
                        </a:rPr>
                        <a:t>F5</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X. campestris pv. vesicatoria</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a:effectLst/>
                          <a:latin typeface="Times New Roman"/>
                          <a:ea typeface="Times New Roman"/>
                          <a:cs typeface="Times New Roman"/>
                        </a:rPr>
                        <a:t>9,92</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a:effectLst/>
                          <a:latin typeface="Times New Roman"/>
                          <a:ea typeface="Times New Roman"/>
                          <a:cs typeface="Times New Roman"/>
                        </a:rPr>
                        <a:t>Thrips tabaci</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5,17</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05">
                <a:tc vMerge="1">
                  <a:txBody>
                    <a:bodyPr/>
                    <a:lstStyle/>
                    <a:p>
                      <a:endParaRPr lang="en-US"/>
                    </a:p>
                  </a:txBody>
                  <a:tcPr/>
                </a:tc>
                <a:tc rowSpan="2">
                  <a:txBody>
                    <a:bodyPr/>
                    <a:lstStyle/>
                    <a:p>
                      <a:pPr algn="ctr">
                        <a:lnSpc>
                          <a:spcPct val="107000"/>
                        </a:lnSpc>
                        <a:spcAft>
                          <a:spcPts val="0"/>
                        </a:spcAft>
                      </a:pPr>
                      <a:r>
                        <a:rPr lang="ro-RO" sz="1000" i="1">
                          <a:effectLst/>
                          <a:latin typeface="Times New Roman"/>
                          <a:ea typeface="Times New Roman"/>
                          <a:cs typeface="Times New Roman"/>
                        </a:rPr>
                        <a:t>Verticillium dahliae</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1000">
                          <a:effectLst/>
                          <a:latin typeface="Times New Roman"/>
                          <a:ea typeface="Times New Roman"/>
                          <a:cs typeface="Times New Roman"/>
                        </a:rPr>
                        <a:t>1,00</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i="1" dirty="0">
                          <a:effectLst/>
                          <a:latin typeface="Times New Roman"/>
                          <a:ea typeface="Times New Roman"/>
                          <a:cs typeface="Times New Roman"/>
                        </a:rPr>
                        <a:t>Trialeurodes vaporariorum</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2,33</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10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ro-RO" sz="1000" i="1">
                          <a:effectLst/>
                          <a:latin typeface="Times New Roman"/>
                          <a:ea typeface="Times New Roman"/>
                          <a:cs typeface="Times New Roman"/>
                        </a:rPr>
                        <a:t>Myzus persicae</a:t>
                      </a:r>
                      <a:endParaRPr lang="en-US" sz="105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000" dirty="0">
                          <a:effectLst/>
                          <a:latin typeface="Times New Roman"/>
                          <a:ea typeface="Times New Roman"/>
                          <a:cs typeface="Times New Roman"/>
                        </a:rPr>
                        <a:t>0,10</a:t>
                      </a:r>
                      <a:endParaRPr lang="en-US" sz="1050" dirty="0">
                        <a:effectLst/>
                        <a:latin typeface="Arial"/>
                        <a:ea typeface="Times New Roman"/>
                        <a:cs typeface="Times New Roman"/>
                      </a:endParaRPr>
                    </a:p>
                  </a:txBody>
                  <a:tcPr marL="11070" marR="110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924644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533400"/>
            <a:ext cx="9067800" cy="5355312"/>
          </a:xfrm>
          <a:prstGeom prst="rect">
            <a:avLst/>
          </a:prstGeom>
        </p:spPr>
        <p:txBody>
          <a:bodyPr wrap="square">
            <a:spAutoFit/>
          </a:bodyPr>
          <a:lstStyle/>
          <a:p>
            <a:pPr algn="just"/>
            <a:r>
              <a:rPr lang="ro-RO" dirty="0"/>
              <a:t> </a:t>
            </a:r>
            <a:r>
              <a:rPr lang="ro-RO" dirty="0" smtClean="0"/>
              <a:t>      Incidența </a:t>
            </a:r>
            <a:r>
              <a:rPr lang="ro-RO" dirty="0"/>
              <a:t>bacteriozei produse de </a:t>
            </a:r>
            <a:r>
              <a:rPr lang="ro-RO" i="1" dirty="0"/>
              <a:t>Xanthomonas campestris</a:t>
            </a:r>
            <a:r>
              <a:rPr lang="ro-RO" dirty="0"/>
              <a:t> pv. </a:t>
            </a:r>
            <a:r>
              <a:rPr lang="ro-RO" i="1" dirty="0"/>
              <a:t>vesicatoria</a:t>
            </a:r>
            <a:r>
              <a:rPr lang="ro-RO" dirty="0"/>
              <a:t> a fost principalul indicator diferențiator între variante. În solul lucrat prin arătură, atacul a variat între 1,83% (A5 – martor) și 9,00% (A3), în timp ce în solul lucrat cu freza valorile au fost mult mai ridicate, atingând 18,00% la F1 și 14,17% la F4. Acest contrast sugerează că afânarea profundă a solului prin arătură reduce presiunea bacteriană, iar combinațiile tehnologice proprii variantelor 2 și 4 au contribuit suplimentar la limitarea atacului.</a:t>
            </a:r>
            <a:endParaRPr lang="en-US" dirty="0"/>
          </a:p>
          <a:p>
            <a:pPr algn="just"/>
            <a:r>
              <a:rPr lang="ro-RO" dirty="0" smtClean="0"/>
              <a:t>       </a:t>
            </a:r>
          </a:p>
          <a:p>
            <a:pPr algn="just"/>
            <a:r>
              <a:rPr lang="ro-RO" dirty="0" smtClean="0"/>
              <a:t>       Prezența </a:t>
            </a:r>
            <a:r>
              <a:rPr lang="ro-RO" dirty="0"/>
              <a:t>patogenilor fungici a fost limitată, dar diferențiată. </a:t>
            </a:r>
            <a:r>
              <a:rPr lang="ro-RO" i="1" dirty="0"/>
              <a:t>Alternaria solani</a:t>
            </a:r>
            <a:r>
              <a:rPr lang="ro-RO" dirty="0"/>
              <a:t> a fost detectată doar la A3 (0,05%), iar </a:t>
            </a:r>
            <a:r>
              <a:rPr lang="ro-RO" i="1" dirty="0"/>
              <a:t>Verticillium dahliae</a:t>
            </a:r>
            <a:r>
              <a:rPr lang="ro-RO" dirty="0"/>
              <a:t> a apărut exclusiv în variantele cu frezare, cu incidență maximă la F1 (6,67%). Aceste rezultate indică faptul că lucrările superficiale ale solului pot favoriza acumularea și menținerea inoculului fungic, în timp ce arătura profundă reduce presiunea bolilor de sol.</a:t>
            </a:r>
            <a:endParaRPr lang="en-US" dirty="0"/>
          </a:p>
          <a:p>
            <a:pPr algn="just"/>
            <a:r>
              <a:rPr lang="ro-RO" dirty="0" smtClean="0"/>
              <a:t>       </a:t>
            </a:r>
          </a:p>
          <a:p>
            <a:pPr algn="just"/>
            <a:r>
              <a:rPr lang="ro-RO" dirty="0"/>
              <a:t> </a:t>
            </a:r>
            <a:r>
              <a:rPr lang="ro-RO" dirty="0" smtClean="0"/>
              <a:t>     În </a:t>
            </a:r>
            <a:r>
              <a:rPr lang="ro-RO" dirty="0"/>
              <a:t>ceea ce privește agenții virali, </a:t>
            </a:r>
            <a:r>
              <a:rPr lang="ro-RO" i="1" dirty="0"/>
              <a:t>Tomato mosaic virus</a:t>
            </a:r>
            <a:r>
              <a:rPr lang="ro-RO" dirty="0"/>
              <a:t> (ToMV) a fost identificat numai în varianta A4 (0,83%), ceea ce denotă o apariție punctuală, fără relevanță majoră la nivel de lot. În ansamblu, presiunea virală a fost foarte redusă, semnalând atât condiții nefavorabile pentru transmiterea acestui patogen, cât și o posibilă contribuție a tratamentelor foliare în reducerea sensibilității plantelor.</a:t>
            </a:r>
            <a:endParaRPr lang="en-US" dirty="0"/>
          </a:p>
        </p:txBody>
      </p:sp>
    </p:spTree>
    <p:extLst>
      <p:ext uri="{BB962C8B-B14F-4D97-AF65-F5344CB8AC3E}">
        <p14:creationId xmlns:p14="http://schemas.microsoft.com/office/powerpoint/2010/main" val="10344315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838200"/>
            <a:ext cx="9144000" cy="369332"/>
          </a:xfrm>
          <a:prstGeom prst="rect">
            <a:avLst/>
          </a:prstGeom>
        </p:spPr>
        <p:txBody>
          <a:bodyPr wrap="square">
            <a:spAutoFit/>
          </a:bodyPr>
          <a:lstStyle/>
          <a:p>
            <a:pPr algn="ctr"/>
            <a:r>
              <a:rPr lang="ro-RO" b="1" dirty="0"/>
              <a:t>Tabelul </a:t>
            </a:r>
            <a:r>
              <a:rPr lang="ro-RO" b="1" dirty="0" smtClean="0"/>
              <a:t>10. </a:t>
            </a:r>
            <a:r>
              <a:rPr lang="ro-RO" b="1" dirty="0"/>
              <a:t>Determinarea unor indicatori ai productivității la cultura de ardei gras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62696036"/>
              </p:ext>
            </p:extLst>
          </p:nvPr>
        </p:nvGraphicFramePr>
        <p:xfrm>
          <a:off x="228600" y="1326356"/>
          <a:ext cx="8610600" cy="4617242"/>
        </p:xfrm>
        <a:graphic>
          <a:graphicData uri="http://schemas.openxmlformats.org/drawingml/2006/table">
            <a:tbl>
              <a:tblPr firstRow="1" firstCol="1" bandRow="1"/>
              <a:tblGrid>
                <a:gridCol w="991941"/>
                <a:gridCol w="1389751"/>
                <a:gridCol w="1548186"/>
                <a:gridCol w="1408694"/>
                <a:gridCol w="1429359"/>
                <a:gridCol w="1842669"/>
              </a:tblGrid>
              <a:tr h="769542">
                <a:tc>
                  <a:txBody>
                    <a:bodyPr/>
                    <a:lstStyle/>
                    <a:p>
                      <a:pPr algn="ctr">
                        <a:lnSpc>
                          <a:spcPct val="107000"/>
                        </a:lnSpc>
                        <a:spcAft>
                          <a:spcPts val="0"/>
                        </a:spcAft>
                      </a:pPr>
                      <a:r>
                        <a:rPr lang="ro-RO" sz="1400" b="1" dirty="0">
                          <a:effectLst/>
                          <a:latin typeface="Times New Roman"/>
                          <a:ea typeface="Times New Roman"/>
                          <a:cs typeface="Times New Roman"/>
                        </a:rPr>
                        <a:t>Varianta</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b="1" dirty="0">
                          <a:effectLst/>
                          <a:latin typeface="Times New Roman"/>
                          <a:ea typeface="Times New Roman"/>
                          <a:cs typeface="Times New Roman"/>
                        </a:rPr>
                        <a:t>Nr fructe</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b="1">
                          <a:effectLst/>
                          <a:latin typeface="Times New Roman"/>
                          <a:ea typeface="Times New Roman"/>
                          <a:cs typeface="Times New Roman"/>
                        </a:rPr>
                        <a:t>Diametru fruct (mm)</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b="1">
                          <a:effectLst/>
                          <a:latin typeface="Times New Roman"/>
                          <a:ea typeface="Times New Roman"/>
                          <a:cs typeface="Times New Roman"/>
                        </a:rPr>
                        <a:t>Înăltime fruct (mm)</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b="1">
                          <a:effectLst/>
                          <a:latin typeface="Times New Roman"/>
                          <a:ea typeface="Times New Roman"/>
                          <a:cs typeface="Times New Roman"/>
                        </a:rPr>
                        <a:t>Greutate fruct (g)</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b="1">
                          <a:effectLst/>
                          <a:latin typeface="Times New Roman"/>
                          <a:ea typeface="Times New Roman"/>
                          <a:cs typeface="Times New Roman"/>
                        </a:rPr>
                        <a:t>Productie/planta (g)</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A1</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11.67 ± 3.24</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63.95 ± 5.84</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66.12 ± 5.74</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78.49 ± 14.45</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915.72 ± 85.07</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A2</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11.89 ± 4.14</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61.81 ± 5.10</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66.75 ± 14.73</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69.71 ± 15.20</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828.79 ± 68.20</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A3</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11.78 ± 3.96</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63.68 ± 4.10</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63.41 ± 8.74</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82.56 ± 20.07</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972.39 ± 418.85</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A4</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13.78 ± 4.41</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60.53 ± 3.31</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75.04 ± 15.50</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74.36 ± 14.45</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1024.52 ± 210.98</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A5</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12.11 ± 4.48</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58.07 ± 4.33</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64.32 ± 9.75</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65.13 ± 9.75</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788.74 ± 126.14</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F1</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14.78 ± 4.53</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62.36 ± 5.68</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73.90 ± 11.22</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81.96 ± 11.39</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1211.17 ± 297.83</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F2</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13.44 ± 3.32</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62.83 ± 6.04</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75.03 ± 11.41</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88.05 ± 18.36</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1183.84 ± 115.24</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F3</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11.89 ± 4.01</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61.11 ± 5.71</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64.18 ± 6.07</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77.58 ± 8.13</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922.29 ± 135.89</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F4</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13.78 ± 4.39</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60.12 ± 5.16</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71.91 ± 8.58</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77.18 ± 27.70</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1063.41 ± 606.79</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770">
                <a:tc>
                  <a:txBody>
                    <a:bodyPr/>
                    <a:lstStyle/>
                    <a:p>
                      <a:pPr algn="ctr">
                        <a:lnSpc>
                          <a:spcPct val="107000"/>
                        </a:lnSpc>
                        <a:spcAft>
                          <a:spcPts val="0"/>
                        </a:spcAft>
                      </a:pPr>
                      <a:r>
                        <a:rPr lang="ro-RO" sz="1400" b="1">
                          <a:effectLst/>
                          <a:latin typeface="Times New Roman"/>
                          <a:ea typeface="Times New Roman"/>
                          <a:cs typeface="Times New Roman"/>
                        </a:rPr>
                        <a:t>F5</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9.22 ± 3.42</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64.28 ± 6.80</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82.30 ± 14.30</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a:effectLst/>
                          <a:latin typeface="Times New Roman"/>
                          <a:ea typeface="Times New Roman"/>
                          <a:cs typeface="Times New Roman"/>
                        </a:rPr>
                        <a:t>98.87 ± 27.22</a:t>
                      </a:r>
                      <a:endParaRPr lang="en-US" sz="200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1400" dirty="0">
                          <a:effectLst/>
                          <a:latin typeface="Times New Roman"/>
                          <a:ea typeface="Times New Roman"/>
                          <a:cs typeface="Times New Roman"/>
                        </a:rPr>
                        <a:t>911.81 ± 104.66</a:t>
                      </a:r>
                      <a:endParaRPr lang="en-US" sz="2000" dirty="0">
                        <a:effectLst/>
                        <a:latin typeface="Arial"/>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039836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5632311"/>
          </a:xfrm>
          <a:prstGeom prst="rect">
            <a:avLst/>
          </a:prstGeom>
        </p:spPr>
        <p:txBody>
          <a:bodyPr wrap="square">
            <a:spAutoFit/>
          </a:bodyPr>
          <a:lstStyle/>
          <a:p>
            <a:pPr algn="just"/>
            <a:r>
              <a:rPr lang="ro-RO" dirty="0" smtClean="0"/>
              <a:t>       Dimensiunile </a:t>
            </a:r>
            <a:r>
              <a:rPr lang="ro-RO" dirty="0"/>
              <a:t>fructelor au prezentat variații moderate, cu diametre cuprinse între 58,07 mm (A5) și 64,28 mm (F5) și înălțimi între 63,41 mm (A3) și 82,30 mm (F5). Chiar dacă varianta martor F5 a avut cel mai mic număr de fructe, acestea au înregistrat cele mai mari dimensiuni, ceea ce sugerează o compensare prin calibru atunci când încărcătura de fructe este redusă. Totuși, la variantele tratate, raportul echilibrat între numărul și dimensiunile fructelor conferă un potențial productiv superior.</a:t>
            </a:r>
            <a:endParaRPr lang="en-US" dirty="0"/>
          </a:p>
          <a:p>
            <a:pPr algn="just"/>
            <a:r>
              <a:rPr lang="ro-RO" dirty="0" smtClean="0"/>
              <a:t>       Greutatea </a:t>
            </a:r>
            <a:r>
              <a:rPr lang="ro-RO" dirty="0"/>
              <a:t>medie a fructului a variat între 65,13 g (A5) și 98,87 g (F5), confirmând tendința observată anterior: fructele provenite de la variantele martor au prezentat valori mai ridicate datorită numărului redus de fructe pe plantă. În schimb, la variantele tehnologice intensive (F2 și F1), greutatea fructelor s-a menținut la un nivel optim (81,96–88,05 g), fără a compromite numărul acestora, ceea ce subliniază echilibrul fiziologic indus de tratamentele aplicate.</a:t>
            </a:r>
            <a:endParaRPr lang="en-US" dirty="0"/>
          </a:p>
          <a:p>
            <a:pPr algn="just"/>
            <a:r>
              <a:rPr lang="ro-RO" dirty="0" smtClean="0"/>
              <a:t>       Producția </a:t>
            </a:r>
            <a:r>
              <a:rPr lang="ro-RO" dirty="0"/>
              <a:t>pe plantă a fost cel mai bun indicator diferențiator, cu valori maxime la variantele F1 (1211,17 g) și F2 (1183,84 g), urmate de A4 (1024,52 g) și F4 (1063,41 g). Variantele martor (A5 și F5) au înregistrat cele mai reduse producții, confirmând rolul esențial al inputurilor bioactive și al managementului solului. În concluzie, asocierea lucrărilor cu freza și a tratamentelor biologice a generat cele mai mari randamente, asigurând nu doar un număr ridicat de fructe, ci și o producție constantă și echilibrată din punct de vedere calitativ.</a:t>
            </a:r>
            <a:endParaRPr lang="en-US" dirty="0"/>
          </a:p>
        </p:txBody>
      </p:sp>
    </p:spTree>
    <p:extLst>
      <p:ext uri="{BB962C8B-B14F-4D97-AF65-F5344CB8AC3E}">
        <p14:creationId xmlns:p14="http://schemas.microsoft.com/office/powerpoint/2010/main" val="2289059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0267" y="381000"/>
            <a:ext cx="8534400" cy="923330"/>
          </a:xfrm>
          <a:prstGeom prst="rect">
            <a:avLst/>
          </a:prstGeom>
        </p:spPr>
        <p:txBody>
          <a:bodyPr wrap="square">
            <a:spAutoFit/>
          </a:bodyPr>
          <a:lstStyle/>
          <a:p>
            <a:r>
              <a:rPr lang="ro-RO" b="1" dirty="0"/>
              <a:t>Activitatea 5.1. Monitorizarea culturilor din punct de vedere al creşterii şi dezvoltării plantelor, a stării de sănătate a culturilor şi înregistrarea în dinamică a producţiilor obţinute în diferite tipuri de spaţii protejate (anul II).</a:t>
            </a:r>
            <a:endParaRPr lang="en-US" dirty="0"/>
          </a:p>
        </p:txBody>
      </p:sp>
      <p:sp>
        <p:nvSpPr>
          <p:cNvPr id="5" name="Rectangle 4"/>
          <p:cNvSpPr/>
          <p:nvPr/>
        </p:nvSpPr>
        <p:spPr>
          <a:xfrm>
            <a:off x="228600" y="1676400"/>
            <a:ext cx="8305800" cy="4770537"/>
          </a:xfrm>
          <a:prstGeom prst="rect">
            <a:avLst/>
          </a:prstGeom>
        </p:spPr>
        <p:txBody>
          <a:bodyPr wrap="square">
            <a:spAutoFit/>
          </a:bodyPr>
          <a:lstStyle/>
          <a:p>
            <a:pPr algn="just"/>
            <a:r>
              <a:rPr lang="ro-RO" sz="1600" dirty="0"/>
              <a:t> </a:t>
            </a:r>
            <a:r>
              <a:rPr lang="ro-RO" sz="1600" dirty="0" smtClean="0"/>
              <a:t>     În </a:t>
            </a:r>
            <a:r>
              <a:rPr lang="ro-RO" sz="1600" dirty="0"/>
              <a:t>cadrul activității derulate la </a:t>
            </a:r>
            <a:r>
              <a:rPr lang="ro-RO" sz="1600" b="1" dirty="0"/>
              <a:t>Stațiunea de Cercetare-Dezvoltare pentru Legumicultură Buzău</a:t>
            </a:r>
            <a:r>
              <a:rPr lang="ro-RO" sz="1600" dirty="0"/>
              <a:t> </a:t>
            </a:r>
            <a:r>
              <a:rPr lang="ro-RO" sz="1600" b="1" dirty="0"/>
              <a:t>(CP),</a:t>
            </a:r>
            <a:r>
              <a:rPr lang="ro-RO" sz="1600" dirty="0"/>
              <a:t> au fost înființate culturi de tomate în trei tipuri de spații protejate — seră, solar industrial și solar tip NaanDanJain — utilizând soiuri valoroase (Andrada, Siriana, Carisma) și linii experimentale aflate în colecția stațiunii</a:t>
            </a:r>
            <a:r>
              <a:rPr lang="ro-RO" sz="1600" dirty="0" smtClean="0"/>
              <a:t>.</a:t>
            </a:r>
          </a:p>
          <a:p>
            <a:pPr algn="just"/>
            <a:r>
              <a:rPr lang="ro-RO" sz="1600" dirty="0"/>
              <a:t> </a:t>
            </a:r>
            <a:r>
              <a:rPr lang="ro-RO" sz="1600" dirty="0" smtClean="0"/>
              <a:t>    Obiectivul </a:t>
            </a:r>
            <a:r>
              <a:rPr lang="ro-RO" sz="1600" dirty="0"/>
              <a:t>cercetărilor a fost evaluarea creșterii, productivității și calității fructelor în condiții reale de cultură, caracterizate de o presiune fitosanitară ridicată, pentru a oferi recomandări concrete fermierilor care cultivă tomate în spații protejate.</a:t>
            </a:r>
            <a:endParaRPr lang="en-US" sz="1600" dirty="0"/>
          </a:p>
          <a:p>
            <a:pPr algn="just"/>
            <a:r>
              <a:rPr lang="ro-RO" sz="1600" dirty="0"/>
              <a:t>Pe toată durata perioadei de vegetație, culturile au fost supuse unui complex de boli și dăunători, între care s-au remarcat infecțiile fungice (micoze, putregaiuri), bacteriozele, bolile vasculare, precum și atacurile de Tuta absoluta, trips, afide, acarieni și Helicoverpa armigera. </a:t>
            </a:r>
            <a:r>
              <a:rPr lang="ro-RO" sz="1600" dirty="0" smtClean="0"/>
              <a:t>        </a:t>
            </a:r>
          </a:p>
          <a:p>
            <a:pPr algn="just"/>
            <a:r>
              <a:rPr lang="ro-RO" sz="1600" dirty="0" smtClean="0"/>
              <a:t>        Monitorizarea </a:t>
            </a:r>
            <a:r>
              <a:rPr lang="ro-RO" sz="1600" dirty="0"/>
              <a:t>atentă, realizată prin capcane lipicioase și cu feromoni, precum și evaluările vizuale periodice au permis aplicarea în timp util a tratamentelor. Au fost testate strategii integrate de protecție, alternând produse chimice cu substanțe biologice și biostimulatori, pentru a reduce riscul de apariție a rezistenței și pentru a asigura un control eficient al patogenilor. Recomandările rezultate din aceste observații pot fi aplicate direct de către fermieri, în special în ceea ce privește momentul optim de intervenție, rotația substanțelor active și aplicarea tratamentelor dimineața devreme, când plantele nu sunt supuse stresului termic.</a:t>
            </a:r>
            <a:endParaRPr lang="en-US" sz="1600" dirty="0"/>
          </a:p>
        </p:txBody>
      </p:sp>
    </p:spTree>
    <p:extLst>
      <p:ext uri="{BB962C8B-B14F-4D97-AF65-F5344CB8AC3E}">
        <p14:creationId xmlns:p14="http://schemas.microsoft.com/office/powerpoint/2010/main" val="17270566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 y="228600"/>
            <a:ext cx="8839200" cy="646331"/>
          </a:xfrm>
          <a:prstGeom prst="rect">
            <a:avLst/>
          </a:prstGeom>
        </p:spPr>
        <p:txBody>
          <a:bodyPr wrap="square">
            <a:spAutoFit/>
          </a:bodyPr>
          <a:lstStyle/>
          <a:p>
            <a:r>
              <a:rPr lang="ro-RO" b="1" dirty="0"/>
              <a:t>Activitatea 5.2. Determinarea indicilor energetici şi a gradului de compactare a solului în diferite tipuri de spaţii protejate cultivate cu diferite specii legumicole (anul II)</a:t>
            </a:r>
            <a:endParaRPr lang="en-US" dirty="0"/>
          </a:p>
        </p:txBody>
      </p:sp>
      <p:sp>
        <p:nvSpPr>
          <p:cNvPr id="3" name="Rectangle 2"/>
          <p:cNvSpPr/>
          <p:nvPr/>
        </p:nvSpPr>
        <p:spPr>
          <a:xfrm>
            <a:off x="182880" y="1066800"/>
            <a:ext cx="8839200" cy="5355312"/>
          </a:xfrm>
          <a:prstGeom prst="rect">
            <a:avLst/>
          </a:prstGeom>
        </p:spPr>
        <p:txBody>
          <a:bodyPr wrap="square">
            <a:spAutoFit/>
          </a:bodyPr>
          <a:lstStyle/>
          <a:p>
            <a:pPr algn="just"/>
            <a:r>
              <a:rPr lang="ro-RO" dirty="0" smtClean="0"/>
              <a:t>      În </a:t>
            </a:r>
            <a:r>
              <a:rPr lang="ro-RO" dirty="0"/>
              <a:t>cadrul acestei activități, </a:t>
            </a:r>
            <a:r>
              <a:rPr lang="ro-RO" b="1" dirty="0"/>
              <a:t>CP-SCDL Buzău</a:t>
            </a:r>
            <a:r>
              <a:rPr lang="ro-RO" dirty="0"/>
              <a:t> a urmărit evaluarea arhitecturii sistemului radicular la soiurile de tomate Siriana și Andrada și a gradului de compactare a solului în diferite zone ale solariilor. Analiza rădăcinilor s-a realizat cu echipamentul WinRHIZO Tron, care a permis măsurători digitale precise pentru lungime, volum, suprafață, diametru mediu, număr de vârfuri și ramificații.</a:t>
            </a:r>
            <a:endParaRPr lang="en-US" dirty="0"/>
          </a:p>
          <a:p>
            <a:pPr algn="just"/>
            <a:r>
              <a:rPr lang="ro-RO" dirty="0" smtClean="0"/>
              <a:t>      Rezultatele </a:t>
            </a:r>
            <a:r>
              <a:rPr lang="ro-RO" dirty="0"/>
              <a:t>au evidențiat diferențe funcționale între soiuri: Siriana are un sistem radicular mai robust, cu volum și diametru mai mare, adaptat pentru absorbția rapidă a nutrienților în stratul superior, în timp ce Andrada prezintă rădăcini mai lungi și mai fine, specializate pentru explorarea apei și mineralelor din straturile adânci.</a:t>
            </a:r>
            <a:endParaRPr lang="en-US" dirty="0"/>
          </a:p>
          <a:p>
            <a:pPr algn="just"/>
            <a:r>
              <a:rPr lang="ro-RO" dirty="0" smtClean="0"/>
              <a:t>       Evaluarea </a:t>
            </a:r>
            <a:r>
              <a:rPr lang="ro-RO" dirty="0"/>
              <a:t>calității structurale a solului prin metoda VESS (Visual Evaluation of Soil Structure) a arătat variații de la un sol moderat compactat (clasa 3) la un sol slab (clasa 4) în funcție de zonă. Solurile mai compacte pot limita pătrunderea rădăcinilor și disponibilitatea apei, generând riscuri de stagnare a umidității și reducerea activității biologice.</a:t>
            </a:r>
            <a:endParaRPr lang="en-US" dirty="0"/>
          </a:p>
          <a:p>
            <a:pPr algn="just"/>
            <a:r>
              <a:rPr lang="ro-RO" dirty="0" smtClean="0"/>
              <a:t>         Aceste </a:t>
            </a:r>
            <a:r>
              <a:rPr lang="ro-RO" dirty="0"/>
              <a:t>rezultate oferă fermierilor informații practice despre adaptarea soiului la condițiile solului: Siriana performează mai bine pe soluri mai grele sau compacte, iar Andrada este avantajoasă în zone cu soluri afânate și regim hidric variabil. De asemenea, se recomandă practici pentru reducerea compactării (scarificare ocazională, adăugare de materie organică, reducerea trecerilor mecanice), pentru menținerea porozității și a unei bune aerări a rădăcinilor.</a:t>
            </a:r>
            <a:endParaRPr lang="en-US" dirty="0"/>
          </a:p>
        </p:txBody>
      </p:sp>
    </p:spTree>
    <p:extLst>
      <p:ext uri="{BB962C8B-B14F-4D97-AF65-F5344CB8AC3E}">
        <p14:creationId xmlns:p14="http://schemas.microsoft.com/office/powerpoint/2010/main" val="10677004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
            <a:ext cx="9144000" cy="4801314"/>
          </a:xfrm>
          <a:prstGeom prst="rect">
            <a:avLst/>
          </a:prstGeom>
        </p:spPr>
        <p:txBody>
          <a:bodyPr wrap="square">
            <a:spAutoFit/>
          </a:bodyPr>
          <a:lstStyle/>
          <a:p>
            <a:pPr algn="just"/>
            <a:endParaRPr lang="ro-RO" dirty="0" smtClean="0"/>
          </a:p>
          <a:p>
            <a:pPr algn="just"/>
            <a:r>
              <a:rPr lang="ro-RO" dirty="0" smtClean="0"/>
              <a:t>   S-a </a:t>
            </a:r>
            <a:r>
              <a:rPr lang="ro-RO" dirty="0"/>
              <a:t>analizat vizual  trei probe de sol etichetate  Andrada S  și  Andrada F , evaluate conform Scării VESS (Visual Evaluation of Soil Structure). Scara VESS oferă o notare de la 1 (structură excelentă) la 5 (structură foarte slabă, compactată).</a:t>
            </a:r>
            <a:endParaRPr lang="en-US" dirty="0"/>
          </a:p>
          <a:p>
            <a:pPr algn="just"/>
            <a:endParaRPr lang="ro-RO" b="1" dirty="0" smtClean="0"/>
          </a:p>
          <a:p>
            <a:pPr algn="just"/>
            <a:r>
              <a:rPr lang="ro-RO" b="1" dirty="0" smtClean="0"/>
              <a:t>Proba </a:t>
            </a:r>
            <a:r>
              <a:rPr lang="ro-RO" b="1" dirty="0"/>
              <a:t>Andrada S ( spate) </a:t>
            </a:r>
            <a:endParaRPr lang="en-US" dirty="0"/>
          </a:p>
          <a:p>
            <a:pPr algn="just"/>
            <a:r>
              <a:rPr lang="ro-RO" dirty="0"/>
              <a:t>- Agregate de dimensiuni variate (1–3 cm), unele bucăți mai compacte.</a:t>
            </a:r>
            <a:br>
              <a:rPr lang="ro-RO" dirty="0"/>
            </a:br>
            <a:r>
              <a:rPr lang="ro-RO" dirty="0"/>
              <a:t>- Structură mixtă: zone friabile și zone mai dure.</a:t>
            </a:r>
            <a:br>
              <a:rPr lang="ro-RO" dirty="0"/>
            </a:br>
            <a:r>
              <a:rPr lang="ro-RO" dirty="0"/>
              <a:t>   Încadrare pe scara VESS: clasa 3 (mediu).</a:t>
            </a:r>
            <a:endParaRPr lang="en-US" dirty="0"/>
          </a:p>
          <a:p>
            <a:pPr algn="just"/>
            <a:endParaRPr lang="ro-RO" b="1" dirty="0" smtClean="0"/>
          </a:p>
          <a:p>
            <a:pPr algn="just"/>
            <a:r>
              <a:rPr lang="ro-RO" b="1" dirty="0" smtClean="0"/>
              <a:t>Proba </a:t>
            </a:r>
            <a:r>
              <a:rPr lang="ro-RO" b="1" dirty="0"/>
              <a:t>Andrada F ( față )</a:t>
            </a:r>
            <a:endParaRPr lang="en-US" dirty="0"/>
          </a:p>
          <a:p>
            <a:pPr algn="just"/>
            <a:r>
              <a:rPr lang="ro-RO" dirty="0"/>
              <a:t>- Agregate foarte mari (5–8 cm), compacte, greu de rupt.</a:t>
            </a:r>
            <a:br>
              <a:rPr lang="ro-RO" dirty="0"/>
            </a:br>
            <a:r>
              <a:rPr lang="ro-RO" dirty="0"/>
              <a:t>- Suprafață neregulată, structură masivă, porozitate redusă vizibil.</a:t>
            </a:r>
            <a:br>
              <a:rPr lang="ro-RO" dirty="0"/>
            </a:br>
            <a:r>
              <a:rPr lang="ro-RO" dirty="0"/>
              <a:t>    Încadrare pe scara VESS: clasa 4 (slab).</a:t>
            </a:r>
            <a:endParaRPr lang="en-US" dirty="0"/>
          </a:p>
          <a:p>
            <a:pPr algn="just"/>
            <a:r>
              <a:rPr lang="ro-RO" dirty="0"/>
              <a:t>În concluzie Andrada S are o structura  structură medie (clasa 3 VESS), agregate de dimensiuni variate, iar Andrada F  are o structură deficitară (clasa 4 VESS), compactată.</a:t>
            </a:r>
            <a:endParaRPr lang="en-US" dirty="0"/>
          </a:p>
        </p:txBody>
      </p:sp>
    </p:spTree>
    <p:extLst>
      <p:ext uri="{BB962C8B-B14F-4D97-AF65-F5344CB8AC3E}">
        <p14:creationId xmlns:p14="http://schemas.microsoft.com/office/powerpoint/2010/main" val="1751293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rot="16200000">
            <a:off x="762001" y="304799"/>
            <a:ext cx="3352800" cy="39624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4572000" y="609598"/>
            <a:ext cx="4279903" cy="33528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622300" y="4114800"/>
            <a:ext cx="8242303" cy="369332"/>
          </a:xfrm>
          <a:prstGeom prst="rect">
            <a:avLst/>
          </a:prstGeom>
        </p:spPr>
        <p:txBody>
          <a:bodyPr wrap="square">
            <a:spAutoFit/>
          </a:bodyPr>
          <a:lstStyle/>
          <a:p>
            <a:pPr algn="ctr"/>
            <a:r>
              <a:rPr lang="ro-RO" dirty="0"/>
              <a:t>Fig 5</a:t>
            </a:r>
            <a:r>
              <a:rPr lang="ro-RO" dirty="0" smtClean="0"/>
              <a:t>. </a:t>
            </a:r>
            <a:r>
              <a:rPr lang="ro-RO" dirty="0"/>
              <a:t>Proba Andrada S ( spate)  si  Proba Andrada F ( față )</a:t>
            </a:r>
            <a:endParaRPr lang="en-US" dirty="0"/>
          </a:p>
        </p:txBody>
      </p:sp>
    </p:spTree>
    <p:extLst>
      <p:ext uri="{BB962C8B-B14F-4D97-AF65-F5344CB8AC3E}">
        <p14:creationId xmlns:p14="http://schemas.microsoft.com/office/powerpoint/2010/main" val="14480676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599"/>
            <a:ext cx="8991600" cy="6186309"/>
          </a:xfrm>
          <a:prstGeom prst="rect">
            <a:avLst/>
          </a:prstGeom>
        </p:spPr>
        <p:txBody>
          <a:bodyPr wrap="square">
            <a:spAutoFit/>
          </a:bodyPr>
          <a:lstStyle/>
          <a:p>
            <a:r>
              <a:rPr lang="ro-RO" dirty="0"/>
              <a:t>În concluzie probele de sol analizate pe baza scalei VESS (Visual Evaluation of Soil Structure) indică variații semnificative în ceea ce privește gradul de stabilitate structurală și nivelul compactării.</a:t>
            </a:r>
            <a:endParaRPr lang="en-US" dirty="0"/>
          </a:p>
          <a:p>
            <a:r>
              <a:rPr lang="ro-RO" dirty="0"/>
              <a:t>Astfel, probele cu agregate mari, greu de fragmentat, au evidențiat o structură compactă, cu porozitate redusă, corespunzând unui scor ridicat pe scala VESS (clase inferioare de calitate structurală),iar probele cu agregate de dimensiuni mici și relativ friabile au arătat o structură moderată, cu un echilibru între macro- și micro-porozitate, sugerând un risc mai scăzut de compactare, dar cu potențial de degradare în cazul unor practici agricole intensive. Structura solului observată confirmă prezența unor procese incipiente și, în anumite cazuri, accentuate de compactare. Consecințele agronomice pot include: reducerea vitezei de infiltrare a apei, stagnarea umidității la suprafață, apariția băltirilor și limitarea activității biologice din sol. În plus, compactarea conduce la creșterea rezistenței mecanice la pătrunderea rădăcinilor, ceea ce limitează explorarea volumului edafic și reduce eficiența utilizării apei și a nutrienților.</a:t>
            </a:r>
            <a:endParaRPr lang="en-US" dirty="0"/>
          </a:p>
          <a:p>
            <a:r>
              <a:rPr lang="ro-RO" dirty="0"/>
              <a:t>  Pentru a preveni și corecta compactarea solului, vom implementarea practici agricole sustenabile reducerea numărului de treceri pe teren, utilizarea utilajelor cu presiune redusă la sol și evitarea lucrărilor în perioade cu umiditate ridicată, aplicarea ocazională a scarificării sau a arăturii adânci, exclusiv în zonele cu strat compactat persistent, pentru restabilirea porozității, aplicarea de gunoi de grajd, compost sau resturi vegetale, cu rol în sporirea stabilității structurale prin formarea de complexe organo-minerale.</a:t>
            </a:r>
            <a:endParaRPr lang="en-US" dirty="0"/>
          </a:p>
        </p:txBody>
      </p:sp>
    </p:spTree>
    <p:extLst>
      <p:ext uri="{BB962C8B-B14F-4D97-AF65-F5344CB8AC3E}">
        <p14:creationId xmlns:p14="http://schemas.microsoft.com/office/powerpoint/2010/main" val="3500218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 y="990600"/>
            <a:ext cx="8991600" cy="4801314"/>
          </a:xfrm>
          <a:prstGeom prst="rect">
            <a:avLst/>
          </a:prstGeom>
        </p:spPr>
        <p:txBody>
          <a:bodyPr wrap="square">
            <a:spAutoFit/>
          </a:bodyPr>
          <a:lstStyle/>
          <a:p>
            <a:pPr algn="just"/>
            <a:r>
              <a:rPr lang="ro-RO" b="1" dirty="0" smtClean="0"/>
              <a:t>    Partenerul </a:t>
            </a:r>
            <a:r>
              <a:rPr lang="ro-RO" b="1" dirty="0"/>
              <a:t>1 - ICDLF Vidra</a:t>
            </a:r>
            <a:r>
              <a:rPr lang="ro-RO" dirty="0"/>
              <a:t> a analizat gradul de compactare a solului și indicii energetici în două tipuri de spații protejate cu tomate (seră și solar tip tunel). S-au efectuat măsurători cu penetrometrul manual la diferite adâncimi înainte de plantare și după recoltare.</a:t>
            </a:r>
            <a:endParaRPr lang="en-US" dirty="0"/>
          </a:p>
          <a:p>
            <a:pPr algn="just"/>
            <a:r>
              <a:rPr lang="ro-RO" dirty="0" smtClean="0"/>
              <a:t>    Datele </a:t>
            </a:r>
            <a:r>
              <a:rPr lang="ro-RO" dirty="0"/>
              <a:t>au arătat că solul din seră se compactează mai mult (creștere de la 1,05 la 1,35 MPa în stratul 0–10 cm și până la 1,75 MPa la 20–30 cm), comparativ cu solarul tip tunel, unde valorile au fost mai mici (0,90 → 1,10 MPa la 0–10 cm). Compactarea suplimentară apare după sezon, din cauza lucrărilor mecanice și traficului mai intens.</a:t>
            </a:r>
            <a:endParaRPr lang="en-US" dirty="0"/>
          </a:p>
          <a:p>
            <a:pPr algn="just"/>
            <a:r>
              <a:rPr lang="ro-RO" dirty="0" smtClean="0"/>
              <a:t>      Determinarea </a:t>
            </a:r>
            <a:r>
              <a:rPr lang="ro-RO" dirty="0"/>
              <a:t>indicelui energetic a arătat că sera este mai eficientă energetic (0,379 MJ/kg) comparativ cu solarul tip tunel (0,414 MJ/kg), la un consum energetic total similar, dar cu producție mai mare în seră.</a:t>
            </a:r>
            <a:endParaRPr lang="en-US" dirty="0"/>
          </a:p>
          <a:p>
            <a:pPr algn="just"/>
            <a:r>
              <a:rPr lang="ro-RO" dirty="0" smtClean="0"/>
              <a:t>     Aceste </a:t>
            </a:r>
            <a:r>
              <a:rPr lang="ro-RO" dirty="0"/>
              <a:t>concluzii ajută fermierii să înțeleagă compromisul între productivitate și sănătatea solului: sera oferă randamente superioare, dar necesită lucrări regulate de afânare după fiecare ciclu de cultură pentru a menține porozitatea și pentru a evita afectarea rădăcinilor; solarul tip tunel, deși mai puțin productiv, păstrează mai bine structura solului și este mai ușor de întreținut cu costuri reduse.</a:t>
            </a:r>
            <a:endParaRPr lang="en-US" dirty="0"/>
          </a:p>
        </p:txBody>
      </p:sp>
    </p:spTree>
    <p:extLst>
      <p:ext uri="{BB962C8B-B14F-4D97-AF65-F5344CB8AC3E}">
        <p14:creationId xmlns:p14="http://schemas.microsoft.com/office/powerpoint/2010/main" val="545648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763000" cy="369332"/>
          </a:xfrm>
          <a:prstGeom prst="rect">
            <a:avLst/>
          </a:prstGeom>
        </p:spPr>
        <p:txBody>
          <a:bodyPr wrap="square">
            <a:spAutoFit/>
          </a:bodyPr>
          <a:lstStyle/>
          <a:p>
            <a:pPr algn="ctr"/>
            <a:r>
              <a:rPr lang="ro-RO" dirty="0"/>
              <a:t>Tabel 11.  Rezultate a gradului de compactare a solului în seră și solar tip tunel</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02034669"/>
              </p:ext>
            </p:extLst>
          </p:nvPr>
        </p:nvGraphicFramePr>
        <p:xfrm>
          <a:off x="685800" y="559833"/>
          <a:ext cx="8153400" cy="2183367"/>
        </p:xfrm>
        <a:graphic>
          <a:graphicData uri="http://schemas.openxmlformats.org/drawingml/2006/table">
            <a:tbl>
              <a:tblPr firstRow="1" firstCol="1" bandRow="1"/>
              <a:tblGrid>
                <a:gridCol w="2038035"/>
                <a:gridCol w="2038035"/>
                <a:gridCol w="2038665"/>
                <a:gridCol w="2038665"/>
              </a:tblGrid>
              <a:tr h="545841">
                <a:tc>
                  <a:txBody>
                    <a:bodyPr/>
                    <a:lstStyle/>
                    <a:p>
                      <a:pPr algn="ctr">
                        <a:spcAft>
                          <a:spcPts val="0"/>
                        </a:spcAft>
                        <a:tabLst>
                          <a:tab pos="4140835" algn="l"/>
                          <a:tab pos="4770755" algn="l"/>
                        </a:tabLst>
                      </a:pPr>
                      <a:r>
                        <a:rPr lang="ro-RO" sz="1400" dirty="0">
                          <a:effectLst/>
                          <a:latin typeface="Times New Roman"/>
                          <a:ea typeface="Times New Roman"/>
                          <a:cs typeface="Times New Roman"/>
                        </a:rPr>
                        <a:t>Tipul de spațiu protejat</a:t>
                      </a:r>
                      <a:endParaRPr lang="en-US" sz="2400" dirty="0">
                        <a:effectLst/>
                        <a:latin typeface="Arial"/>
                        <a:ea typeface="Times New Roman"/>
                        <a:cs typeface="Times New Roman"/>
                      </a:endParaRPr>
                    </a:p>
                    <a:p>
                      <a:pPr algn="ctr">
                        <a:spcAft>
                          <a:spcPts val="0"/>
                        </a:spcAft>
                        <a:tabLst>
                          <a:tab pos="4140835" algn="l"/>
                          <a:tab pos="4770755" algn="l"/>
                        </a:tabLst>
                      </a:pPr>
                      <a:r>
                        <a:rPr lang="ro-RO" sz="1400" dirty="0">
                          <a:effectLst/>
                          <a:latin typeface="Times New Roman"/>
                          <a:ea typeface="Times New Roman"/>
                          <a:cs typeface="Times New Roman"/>
                        </a:rPr>
                        <a:t> </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Adâncime</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Înainte de plantare (MPa)</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După recoltare (MPa)</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921">
                <a:tc>
                  <a:txBody>
                    <a:bodyPr/>
                    <a:lstStyle/>
                    <a:p>
                      <a:pPr algn="ctr">
                        <a:spcAft>
                          <a:spcPts val="0"/>
                        </a:spcAft>
                        <a:tabLst>
                          <a:tab pos="4140835" algn="l"/>
                          <a:tab pos="4770755" algn="l"/>
                        </a:tabLst>
                      </a:pPr>
                      <a:r>
                        <a:rPr lang="ro-RO" sz="1400">
                          <a:effectLst/>
                          <a:latin typeface="Times New Roman"/>
                          <a:ea typeface="Times New Roman"/>
                          <a:cs typeface="Times New Roman"/>
                        </a:rPr>
                        <a:t>Seră</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0-10</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1.05</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1.35</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921">
                <a:tc>
                  <a:txBody>
                    <a:bodyPr/>
                    <a:lstStyle/>
                    <a:p>
                      <a:pPr algn="ctr">
                        <a:spcAft>
                          <a:spcPts val="0"/>
                        </a:spcAft>
                        <a:tabLst>
                          <a:tab pos="4140835" algn="l"/>
                          <a:tab pos="4770755" algn="l"/>
                        </a:tabLst>
                      </a:pPr>
                      <a:r>
                        <a:rPr lang="ro-RO" sz="1400">
                          <a:effectLst/>
                          <a:latin typeface="Times New Roman"/>
                          <a:ea typeface="Times New Roman"/>
                          <a:cs typeface="Times New Roman"/>
                        </a:rPr>
                        <a:t> </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10-20</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1.30</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1.60</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921">
                <a:tc>
                  <a:txBody>
                    <a:bodyPr/>
                    <a:lstStyle/>
                    <a:p>
                      <a:pPr algn="ctr">
                        <a:spcAft>
                          <a:spcPts val="0"/>
                        </a:spcAft>
                        <a:tabLst>
                          <a:tab pos="4140835" algn="l"/>
                          <a:tab pos="4770755" algn="l"/>
                        </a:tabLst>
                      </a:pPr>
                      <a:r>
                        <a:rPr lang="ro-RO" sz="1400">
                          <a:effectLst/>
                          <a:latin typeface="Times New Roman"/>
                          <a:ea typeface="Times New Roman"/>
                          <a:cs typeface="Times New Roman"/>
                        </a:rPr>
                        <a:t> </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20-30</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1.45</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1.75</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921">
                <a:tc>
                  <a:txBody>
                    <a:bodyPr/>
                    <a:lstStyle/>
                    <a:p>
                      <a:pPr algn="ctr">
                        <a:spcAft>
                          <a:spcPts val="0"/>
                        </a:spcAft>
                        <a:tabLst>
                          <a:tab pos="4140835" algn="l"/>
                          <a:tab pos="4770755" algn="l"/>
                        </a:tabLst>
                      </a:pPr>
                      <a:r>
                        <a:rPr lang="ro-RO" sz="1400">
                          <a:effectLst/>
                          <a:latin typeface="Times New Roman"/>
                          <a:ea typeface="Times New Roman"/>
                          <a:cs typeface="Times New Roman"/>
                        </a:rPr>
                        <a:t>Solar tip tunel</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0-10</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0.90</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1.10</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921">
                <a:tc>
                  <a:txBody>
                    <a:bodyPr/>
                    <a:lstStyle/>
                    <a:p>
                      <a:pPr algn="ctr">
                        <a:spcAft>
                          <a:spcPts val="0"/>
                        </a:spcAft>
                        <a:tabLst>
                          <a:tab pos="4140835" algn="l"/>
                          <a:tab pos="4770755" algn="l"/>
                        </a:tabLst>
                      </a:pPr>
                      <a:r>
                        <a:rPr lang="ro-RO" sz="1400">
                          <a:effectLst/>
                          <a:latin typeface="Times New Roman"/>
                          <a:ea typeface="Times New Roman"/>
                          <a:cs typeface="Times New Roman"/>
                        </a:rPr>
                        <a:t> </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10-20</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1.10</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1.30</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921">
                <a:tc>
                  <a:txBody>
                    <a:bodyPr/>
                    <a:lstStyle/>
                    <a:p>
                      <a:pPr>
                        <a:spcAft>
                          <a:spcPts val="0"/>
                        </a:spcAft>
                        <a:tabLst>
                          <a:tab pos="4140835" algn="l"/>
                          <a:tab pos="4770755" algn="l"/>
                        </a:tabLst>
                      </a:pPr>
                      <a:r>
                        <a:rPr lang="ro-RO" sz="1400">
                          <a:effectLst/>
                          <a:latin typeface="Times New Roman"/>
                          <a:ea typeface="Times New Roman"/>
                          <a:cs typeface="Times New Roman"/>
                        </a:rPr>
                        <a:t> </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20-30</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a:effectLst/>
                          <a:latin typeface="Times New Roman"/>
                          <a:ea typeface="Times New Roman"/>
                          <a:cs typeface="Times New Roman"/>
                        </a:rPr>
                        <a:t>1.25</a:t>
                      </a:r>
                      <a:endParaRPr lang="en-US" sz="240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4140835" algn="l"/>
                          <a:tab pos="4770755" algn="l"/>
                        </a:tabLst>
                      </a:pPr>
                      <a:r>
                        <a:rPr lang="ro-RO" sz="1400" dirty="0">
                          <a:effectLst/>
                          <a:latin typeface="Times New Roman"/>
                          <a:ea typeface="Times New Roman"/>
                          <a:cs typeface="Times New Roman"/>
                        </a:rPr>
                        <a:t>1.45</a:t>
                      </a:r>
                      <a:endParaRPr lang="en-US" sz="2400" dirty="0">
                        <a:effectLst/>
                        <a:latin typeface="Arial"/>
                        <a:ea typeface="Times New Roman"/>
                        <a:cs typeface="Times New Roman"/>
                      </a:endParaRPr>
                    </a:p>
                  </a:txBody>
                  <a:tcPr marL="53381" marR="53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228600" y="2971800"/>
            <a:ext cx="8610600" cy="1754326"/>
          </a:xfrm>
          <a:prstGeom prst="rect">
            <a:avLst/>
          </a:prstGeom>
        </p:spPr>
        <p:txBody>
          <a:bodyPr wrap="square">
            <a:spAutoFit/>
          </a:bodyPr>
          <a:lstStyle/>
          <a:p>
            <a:pPr algn="just"/>
            <a:r>
              <a:rPr lang="ro-RO" dirty="0" smtClean="0"/>
              <a:t>     </a:t>
            </a:r>
            <a:r>
              <a:rPr lang="ro-RO" dirty="0"/>
              <a:t>Conform rezultatelor obținute în urma măsurătorilor, compactarea este mai accentuată în seră, datorită lucrărilor mecanice mai frecvente. Însă, în ambele spații protejate se obseră o compactare mai crescută a solului după recoltare la adâncimea de 10-30 cm. </a:t>
            </a:r>
            <a:endParaRPr lang="en-US" dirty="0"/>
          </a:p>
          <a:p>
            <a:pPr algn="just"/>
            <a:r>
              <a:rPr lang="ro-RO" dirty="0"/>
              <a:t>  </a:t>
            </a:r>
            <a:r>
              <a:rPr lang="ro-RO" dirty="0" smtClean="0"/>
              <a:t> </a:t>
            </a:r>
            <a:r>
              <a:rPr lang="ro-RO" dirty="0"/>
              <a:t>Compactarea poate afecta negativ dezvoltarea sistemului radicular al plantelor de tomate și sunt necesare lucrări de afânare a solului după recoltare. </a:t>
            </a:r>
            <a:endParaRPr lang="en-US" dirty="0"/>
          </a:p>
        </p:txBody>
      </p:sp>
    </p:spTree>
    <p:extLst>
      <p:ext uri="{BB962C8B-B14F-4D97-AF65-F5344CB8AC3E}">
        <p14:creationId xmlns:p14="http://schemas.microsoft.com/office/powerpoint/2010/main" val="2787322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763000" cy="4801314"/>
          </a:xfrm>
          <a:prstGeom prst="rect">
            <a:avLst/>
          </a:prstGeom>
        </p:spPr>
        <p:txBody>
          <a:bodyPr wrap="square">
            <a:spAutoFit/>
          </a:bodyPr>
          <a:lstStyle/>
          <a:p>
            <a:pPr algn="just"/>
            <a:r>
              <a:rPr lang="ro-RO" b="1" dirty="0" smtClean="0"/>
              <a:t>       Partenerul </a:t>
            </a:r>
            <a:r>
              <a:rPr lang="ro-RO" b="1" dirty="0"/>
              <a:t>2 – SCDL Bacău</a:t>
            </a:r>
            <a:r>
              <a:rPr lang="ro-RO" dirty="0"/>
              <a:t> a evaluat gradul de compactare a solului și efectele pregătirii acestuia (arătură adâncă vs. frezare superficială) asupra creșterii, productivității și calității la tomate Bacuni, ardei gras Darianabac și ardei gogoșar Creolica.</a:t>
            </a:r>
            <a:endParaRPr lang="en-US" dirty="0"/>
          </a:p>
          <a:p>
            <a:pPr algn="just"/>
            <a:r>
              <a:rPr lang="ro-RO" dirty="0" smtClean="0"/>
              <a:t>          Rezultatele </a:t>
            </a:r>
            <a:r>
              <a:rPr lang="ro-RO" dirty="0"/>
              <a:t>arată că arătura profundă asigură soluri mai afânate și bine aerate (scoruri VESS 1–2), favorabile dezvoltării rădăcinilor și acumulării de substanță uscată și zaharuri (°Brix), deci fructe cu calitate organoleptică superioară și mai puțină presiune fitosanitară. În schimb, frezarea superficială (scoruri VESS 2–3) generează o structură mai stabilă, dar ușor mai compactată, susținând însă o mai bună dezvoltare vegetativă și o uniformitate crescută a producției, în special la ardei.</a:t>
            </a:r>
            <a:endParaRPr lang="en-US" dirty="0"/>
          </a:p>
          <a:p>
            <a:pPr algn="just"/>
            <a:r>
              <a:rPr lang="ro-RO" dirty="0" smtClean="0"/>
              <a:t>        Aplicarea </a:t>
            </a:r>
            <a:r>
              <a:rPr lang="ro-RO" dirty="0"/>
              <a:t>inputurilor organice și biostimulatorilor a avut efecte notabile: sporuri de producție de până la 40%, conținut mai ridicat de licopen și carotenoizi, reducerea atacului unor patogeni și dăunători. Fiecare specie a răspuns diferit la combinațiile sol–tehnologie, ceea ce permite adaptarea recomandărilor la condițiile fiecărei ferme.</a:t>
            </a:r>
            <a:endParaRPr lang="en-US" dirty="0"/>
          </a:p>
          <a:p>
            <a:pPr algn="just"/>
            <a:r>
              <a:rPr lang="ro-RO" dirty="0" smtClean="0"/>
              <a:t>        Pentru </a:t>
            </a:r>
            <a:r>
              <a:rPr lang="ro-RO" dirty="0"/>
              <a:t>fermieri, aceste concluzii sunt valoroase deoarece arată cum să aleagă sistemul de pregătire a solului: arătura pentru productivitate și calitate gustativă, frezarea pentru stabilitate, costuri mai mici și combinată cu inputuri biologice pentru a asigura protecția culturilor și echilibrul metabolic al plantelor.</a:t>
            </a:r>
            <a:endParaRPr lang="en-US" dirty="0"/>
          </a:p>
        </p:txBody>
      </p:sp>
    </p:spTree>
    <p:extLst>
      <p:ext uri="{BB962C8B-B14F-4D97-AF65-F5344CB8AC3E}">
        <p14:creationId xmlns:p14="http://schemas.microsoft.com/office/powerpoint/2010/main" val="11480589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9144000" cy="923330"/>
          </a:xfrm>
          <a:prstGeom prst="rect">
            <a:avLst/>
          </a:prstGeom>
        </p:spPr>
        <p:txBody>
          <a:bodyPr wrap="square">
            <a:spAutoFit/>
          </a:bodyPr>
          <a:lstStyle/>
          <a:p>
            <a:pPr algn="ctr"/>
            <a:r>
              <a:rPr lang="ro-RO" b="1" dirty="0"/>
              <a:t> </a:t>
            </a:r>
            <a:endParaRPr lang="en-US" dirty="0"/>
          </a:p>
          <a:p>
            <a:pPr algn="ctr"/>
            <a:r>
              <a:rPr lang="ro-RO" b="1" dirty="0"/>
              <a:t>Tabelul </a:t>
            </a:r>
            <a:r>
              <a:rPr lang="ro-RO" b="1" dirty="0" smtClean="0"/>
              <a:t>12. </a:t>
            </a:r>
            <a:r>
              <a:rPr lang="ro-RO" b="1" dirty="0"/>
              <a:t>Determinarea gradului de compactare al solului la cele trei specii legumicole avute în studiu</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435033076"/>
              </p:ext>
            </p:extLst>
          </p:nvPr>
        </p:nvGraphicFramePr>
        <p:xfrm>
          <a:off x="495300" y="1295400"/>
          <a:ext cx="8305800" cy="4994815"/>
        </p:xfrm>
        <a:graphic>
          <a:graphicData uri="http://schemas.openxmlformats.org/drawingml/2006/table">
            <a:tbl>
              <a:tblPr firstRow="1" firstCol="1" bandRow="1"/>
              <a:tblGrid>
                <a:gridCol w="1833921"/>
                <a:gridCol w="1918640"/>
                <a:gridCol w="4553239"/>
              </a:tblGrid>
              <a:tr h="728853">
                <a:tc>
                  <a:txBody>
                    <a:bodyPr/>
                    <a:lstStyle/>
                    <a:p>
                      <a:pPr algn="ctr">
                        <a:lnSpc>
                          <a:spcPct val="115000"/>
                        </a:lnSpc>
                        <a:spcAft>
                          <a:spcPts val="0"/>
                        </a:spcAft>
                      </a:pPr>
                      <a:r>
                        <a:rPr lang="ro-RO" sz="1600" b="1" dirty="0">
                          <a:effectLst/>
                          <a:latin typeface="Times New Roman"/>
                          <a:ea typeface="Times New Roman"/>
                          <a:cs typeface="Times New Roman"/>
                        </a:rPr>
                        <a:t>Variantele analizate</a:t>
                      </a:r>
                      <a:endParaRPr lang="en-US" sz="2000" dirty="0">
                        <a:effectLst/>
                        <a:latin typeface="Arial"/>
                        <a:ea typeface="Times New Roman"/>
                        <a:cs typeface="Times New Roman"/>
                      </a:endParaRPr>
                    </a:p>
                    <a:p>
                      <a:pPr algn="ctr">
                        <a:lnSpc>
                          <a:spcPct val="115000"/>
                        </a:lnSpc>
                        <a:spcAft>
                          <a:spcPts val="0"/>
                        </a:spcAft>
                      </a:pPr>
                      <a:r>
                        <a:rPr lang="ro-RO" sz="1600" b="1" dirty="0">
                          <a:effectLst/>
                          <a:latin typeface="Times New Roman"/>
                          <a:ea typeface="Times New Roman"/>
                          <a:cs typeface="Times New Roman"/>
                        </a:rPr>
                        <a:t>(probă medie)</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b="1" dirty="0">
                          <a:effectLst/>
                          <a:latin typeface="Times New Roman"/>
                          <a:ea typeface="Times New Roman"/>
                          <a:cs typeface="Times New Roman"/>
                        </a:rPr>
                        <a:t>Nota obținută în urma analizelor</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b="1">
                          <a:effectLst/>
                          <a:latin typeface="Times New Roman"/>
                          <a:ea typeface="Times New Roman"/>
                          <a:cs typeface="Times New Roman"/>
                        </a:rPr>
                        <a:t>Observații</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612">
                <a:tc gridSpan="3">
                  <a:txBody>
                    <a:bodyPr/>
                    <a:lstStyle/>
                    <a:p>
                      <a:pPr algn="ctr">
                        <a:lnSpc>
                          <a:spcPct val="115000"/>
                        </a:lnSpc>
                        <a:spcAft>
                          <a:spcPts val="0"/>
                        </a:spcAft>
                      </a:pPr>
                      <a:r>
                        <a:rPr lang="ro-RO" sz="1600" b="1" dirty="0">
                          <a:effectLst/>
                          <a:latin typeface="Times New Roman"/>
                          <a:ea typeface="Times New Roman"/>
                          <a:cs typeface="Times New Roman"/>
                        </a:rPr>
                        <a:t>Tomate Bacuni</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653225">
                <a:tc>
                  <a:txBody>
                    <a:bodyPr/>
                    <a:lstStyle/>
                    <a:p>
                      <a:pPr algn="ctr">
                        <a:lnSpc>
                          <a:spcPct val="115000"/>
                        </a:lnSpc>
                        <a:spcAft>
                          <a:spcPts val="0"/>
                        </a:spcAft>
                      </a:pPr>
                      <a:r>
                        <a:rPr lang="ro-RO" sz="1600">
                          <a:effectLst/>
                          <a:latin typeface="Times New Roman"/>
                          <a:ea typeface="Times New Roman"/>
                          <a:cs typeface="Times New Roman"/>
                        </a:rPr>
                        <a:t>Variantele A</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b="1" dirty="0">
                          <a:effectLst/>
                          <a:latin typeface="Times New Roman"/>
                          <a:ea typeface="Times New Roman"/>
                          <a:cs typeface="Times New Roman"/>
                        </a:rPr>
                        <a:t>2</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dirty="0">
                          <a:effectLst/>
                          <a:latin typeface="Times New Roman"/>
                          <a:ea typeface="Times New Roman"/>
                          <a:cs typeface="Times New Roman"/>
                        </a:rPr>
                        <a:t>Sol reavăn, agregate 4–5 cm, cu rădăcini distribuite uniform.</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225">
                <a:tc>
                  <a:txBody>
                    <a:bodyPr/>
                    <a:lstStyle/>
                    <a:p>
                      <a:pPr algn="ctr">
                        <a:lnSpc>
                          <a:spcPct val="115000"/>
                        </a:lnSpc>
                        <a:spcAft>
                          <a:spcPts val="0"/>
                        </a:spcAft>
                      </a:pPr>
                      <a:r>
                        <a:rPr lang="ro-RO" sz="1600">
                          <a:effectLst/>
                          <a:latin typeface="Times New Roman"/>
                          <a:ea typeface="Times New Roman"/>
                          <a:cs typeface="Times New Roman"/>
                        </a:rPr>
                        <a:t>Variantele F</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b="1">
                          <a:effectLst/>
                          <a:latin typeface="Times New Roman"/>
                          <a:ea typeface="Times New Roman"/>
                          <a:cs typeface="Times New Roman"/>
                        </a:rPr>
                        <a:t>3</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dirty="0">
                          <a:effectLst/>
                          <a:latin typeface="Times New Roman"/>
                          <a:ea typeface="Times New Roman"/>
                          <a:cs typeface="Times New Roman"/>
                        </a:rPr>
                        <a:t>Sol reavăn, agregate 4–5 cm, cu rădăcini distribuite uniform.</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612">
                <a:tc gridSpan="3">
                  <a:txBody>
                    <a:bodyPr/>
                    <a:lstStyle/>
                    <a:p>
                      <a:pPr algn="ctr">
                        <a:lnSpc>
                          <a:spcPct val="115000"/>
                        </a:lnSpc>
                        <a:spcAft>
                          <a:spcPts val="0"/>
                        </a:spcAft>
                      </a:pPr>
                      <a:r>
                        <a:rPr lang="ro-RO" sz="1600" b="1" dirty="0">
                          <a:effectLst/>
                          <a:latin typeface="Times New Roman"/>
                          <a:ea typeface="Times New Roman"/>
                          <a:cs typeface="Times New Roman"/>
                        </a:rPr>
                        <a:t>Ardei gras Darianabac</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26612">
                <a:tc>
                  <a:txBody>
                    <a:bodyPr/>
                    <a:lstStyle/>
                    <a:p>
                      <a:pPr algn="ctr">
                        <a:lnSpc>
                          <a:spcPct val="115000"/>
                        </a:lnSpc>
                        <a:spcAft>
                          <a:spcPts val="0"/>
                        </a:spcAft>
                      </a:pPr>
                      <a:r>
                        <a:rPr lang="ro-RO" sz="1600">
                          <a:effectLst/>
                          <a:latin typeface="Times New Roman"/>
                          <a:ea typeface="Times New Roman"/>
                          <a:cs typeface="Times New Roman"/>
                        </a:rPr>
                        <a:t>Variantele A</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b="1">
                          <a:effectLst/>
                          <a:latin typeface="Times New Roman"/>
                          <a:ea typeface="Times New Roman"/>
                          <a:cs typeface="Times New Roman"/>
                        </a:rPr>
                        <a:t>2</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dirty="0">
                          <a:effectLst/>
                          <a:latin typeface="Times New Roman"/>
                          <a:ea typeface="Times New Roman"/>
                          <a:cs typeface="Times New Roman"/>
                        </a:rPr>
                        <a:t>Agregate 4 cm, bine aerate, favorabile rădăcinilor.</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612">
                <a:tc>
                  <a:txBody>
                    <a:bodyPr/>
                    <a:lstStyle/>
                    <a:p>
                      <a:pPr algn="ctr">
                        <a:lnSpc>
                          <a:spcPct val="115000"/>
                        </a:lnSpc>
                        <a:spcAft>
                          <a:spcPts val="0"/>
                        </a:spcAft>
                      </a:pPr>
                      <a:r>
                        <a:rPr lang="ro-RO" sz="1600">
                          <a:effectLst/>
                          <a:latin typeface="Times New Roman"/>
                          <a:ea typeface="Times New Roman"/>
                          <a:cs typeface="Times New Roman"/>
                        </a:rPr>
                        <a:t>Variantele F</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b="1">
                          <a:effectLst/>
                          <a:latin typeface="Times New Roman"/>
                          <a:ea typeface="Times New Roman"/>
                          <a:cs typeface="Times New Roman"/>
                        </a:rPr>
                        <a:t>3</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dirty="0">
                          <a:effectLst/>
                          <a:latin typeface="Times New Roman"/>
                          <a:ea typeface="Times New Roman"/>
                          <a:cs typeface="Times New Roman"/>
                        </a:rPr>
                        <a:t>Agregate 10–12 cm, structură mai densă, cu macropori</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612">
                <a:tc gridSpan="3">
                  <a:txBody>
                    <a:bodyPr/>
                    <a:lstStyle/>
                    <a:p>
                      <a:pPr algn="ctr">
                        <a:lnSpc>
                          <a:spcPct val="115000"/>
                        </a:lnSpc>
                        <a:spcAft>
                          <a:spcPts val="0"/>
                        </a:spcAft>
                      </a:pPr>
                      <a:r>
                        <a:rPr lang="ro-RO" sz="1600" b="1" dirty="0">
                          <a:effectLst/>
                          <a:latin typeface="Times New Roman"/>
                          <a:ea typeface="Times New Roman"/>
                          <a:cs typeface="Times New Roman"/>
                        </a:rPr>
                        <a:t>Ardei gogoșar Creolica</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326612">
                <a:tc>
                  <a:txBody>
                    <a:bodyPr/>
                    <a:lstStyle/>
                    <a:p>
                      <a:pPr algn="ctr">
                        <a:lnSpc>
                          <a:spcPct val="115000"/>
                        </a:lnSpc>
                        <a:spcAft>
                          <a:spcPts val="0"/>
                        </a:spcAft>
                        <a:tabLst>
                          <a:tab pos="209550" algn="l"/>
                          <a:tab pos="586740" algn="ctr"/>
                        </a:tabLst>
                      </a:pPr>
                      <a:r>
                        <a:rPr lang="ro-RO" sz="1600">
                          <a:effectLst/>
                          <a:latin typeface="Times New Roman"/>
                          <a:ea typeface="Times New Roman"/>
                          <a:cs typeface="Times New Roman"/>
                        </a:rPr>
                        <a:t>Variantele A</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b="1">
                          <a:effectLst/>
                          <a:latin typeface="Times New Roman"/>
                          <a:ea typeface="Times New Roman"/>
                          <a:cs typeface="Times New Roman"/>
                        </a:rPr>
                        <a:t>1-2</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dirty="0">
                          <a:effectLst/>
                          <a:latin typeface="Times New Roman"/>
                          <a:ea typeface="Times New Roman"/>
                          <a:cs typeface="Times New Roman"/>
                        </a:rPr>
                        <a:t>Agregate 3 cm, foarte reavăne, dar instabile.</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225">
                <a:tc>
                  <a:txBody>
                    <a:bodyPr/>
                    <a:lstStyle/>
                    <a:p>
                      <a:pPr algn="ctr">
                        <a:lnSpc>
                          <a:spcPct val="115000"/>
                        </a:lnSpc>
                        <a:spcAft>
                          <a:spcPts val="0"/>
                        </a:spcAft>
                      </a:pPr>
                      <a:r>
                        <a:rPr lang="ro-RO" sz="1600">
                          <a:effectLst/>
                          <a:latin typeface="Times New Roman"/>
                          <a:ea typeface="Times New Roman"/>
                          <a:cs typeface="Times New Roman"/>
                        </a:rPr>
                        <a:t>Variantele F</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476250" algn="l"/>
                          <a:tab pos="617220" algn="ctr"/>
                        </a:tabLst>
                      </a:pPr>
                      <a:r>
                        <a:rPr lang="ro-RO" sz="1600" b="1">
                          <a:effectLst/>
                          <a:latin typeface="Times New Roman"/>
                          <a:ea typeface="Times New Roman"/>
                          <a:cs typeface="Times New Roman"/>
                        </a:rPr>
                        <a:t>2-3</a:t>
                      </a:r>
                      <a:endParaRPr lang="en-US" sz="20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600" dirty="0">
                          <a:effectLst/>
                          <a:latin typeface="Times New Roman"/>
                          <a:ea typeface="Times New Roman"/>
                          <a:cs typeface="Times New Roman"/>
                        </a:rPr>
                        <a:t>Agregate 7–8 cm, structură mai stabilă, dar ușor mai compactată.</a:t>
                      </a:r>
                      <a:endParaRPr lang="en-US" sz="20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452186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 y="228600"/>
            <a:ext cx="8991600" cy="3139321"/>
          </a:xfrm>
          <a:prstGeom prst="rect">
            <a:avLst/>
          </a:prstGeom>
        </p:spPr>
        <p:txBody>
          <a:bodyPr wrap="square">
            <a:spAutoFit/>
          </a:bodyPr>
          <a:lstStyle/>
          <a:p>
            <a:r>
              <a:rPr lang="ro-RO" dirty="0" smtClean="0"/>
              <a:t>      </a:t>
            </a:r>
            <a:r>
              <a:rPr lang="ro-RO" dirty="0"/>
              <a:t>În cazul tomatelor Bacuni, Nota 2 ( var. A) indică un sol bine structurat, optim pentru rădăcini. În varianta F, scorul 3 arată o ușoară tendință spre compactare, dar cu macropori care mențin drenajul</a:t>
            </a:r>
            <a:r>
              <a:rPr lang="ro-RO" dirty="0" smtClean="0"/>
              <a:t>.</a:t>
            </a:r>
          </a:p>
          <a:p>
            <a:endParaRPr lang="en-US" dirty="0"/>
          </a:p>
          <a:p>
            <a:r>
              <a:rPr lang="ro-RO" dirty="0"/>
              <a:t>       La ardeiul gras Darianabac, ambele variante se situează între 2 și 3, varianta A având sol reavăn, iar varianta F prezentând agregate mai mari și mai compacte, dar încă favorabile dezvoltării</a:t>
            </a:r>
            <a:r>
              <a:rPr lang="ro-RO" dirty="0" smtClean="0"/>
              <a:t>.</a:t>
            </a:r>
          </a:p>
          <a:p>
            <a:endParaRPr lang="en-US" dirty="0"/>
          </a:p>
          <a:p>
            <a:r>
              <a:rPr lang="ro-RO" dirty="0" smtClean="0"/>
              <a:t>      În </a:t>
            </a:r>
            <a:r>
              <a:rPr lang="ro-RO" dirty="0"/>
              <a:t>cazul ardeiului gogoșar Creolica,</a:t>
            </a:r>
            <a:r>
              <a:rPr lang="ro-RO" b="1" dirty="0"/>
              <a:t> </a:t>
            </a:r>
            <a:r>
              <a:rPr lang="ro-RO" dirty="0"/>
              <a:t>la variantele A, nota 1–2 sugerează sol foarte reavăn, dar cu agregate fragile; la variantele F, scorul crește spre 2–3, ceea ce indică o structură mai stabilă, însă mai densă.</a:t>
            </a:r>
            <a:endParaRPr lang="en-US" dirty="0"/>
          </a:p>
        </p:txBody>
      </p:sp>
    </p:spTree>
    <p:extLst>
      <p:ext uri="{BB962C8B-B14F-4D97-AF65-F5344CB8AC3E}">
        <p14:creationId xmlns:p14="http://schemas.microsoft.com/office/powerpoint/2010/main" val="26662955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799" y="457200"/>
            <a:ext cx="3429001" cy="2664460"/>
          </a:xfrm>
          <a:prstGeom prst="rect">
            <a:avLst/>
          </a:prstGeom>
          <a:noFill/>
          <a:ln>
            <a:noFill/>
          </a:ln>
        </p:spPr>
      </p:pic>
      <p:pic>
        <p:nvPicPr>
          <p:cNvPr id="3"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2951" y="457200"/>
            <a:ext cx="3152774" cy="2665730"/>
          </a:xfrm>
          <a:prstGeom prst="rect">
            <a:avLst/>
          </a:prstGeom>
          <a:noFill/>
          <a:ln>
            <a:noFill/>
          </a:ln>
        </p:spPr>
      </p:pic>
      <p:pic>
        <p:nvPicPr>
          <p:cNvPr id="4" name="Picture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599" y="3486666"/>
            <a:ext cx="3286125" cy="2997200"/>
          </a:xfrm>
          <a:prstGeom prst="rect">
            <a:avLst/>
          </a:prstGeom>
          <a:noFill/>
          <a:ln>
            <a:noFill/>
          </a:ln>
        </p:spPr>
      </p:pic>
      <p:pic>
        <p:nvPicPr>
          <p:cNvPr id="5" name="Picture 4"/>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901700" y="3187700"/>
            <a:ext cx="2997200" cy="3429000"/>
          </a:xfrm>
          <a:prstGeom prst="rect">
            <a:avLst/>
          </a:prstGeom>
          <a:noFill/>
          <a:ln>
            <a:noFill/>
          </a:ln>
        </p:spPr>
      </p:pic>
      <p:sp>
        <p:nvSpPr>
          <p:cNvPr id="6" name="Rectangle 5"/>
          <p:cNvSpPr/>
          <p:nvPr/>
        </p:nvSpPr>
        <p:spPr>
          <a:xfrm>
            <a:off x="381000" y="0"/>
            <a:ext cx="8534400" cy="369332"/>
          </a:xfrm>
          <a:prstGeom prst="rect">
            <a:avLst/>
          </a:prstGeom>
        </p:spPr>
        <p:txBody>
          <a:bodyPr wrap="square">
            <a:spAutoFit/>
          </a:bodyPr>
          <a:lstStyle/>
          <a:p>
            <a:pPr algn="ctr"/>
            <a:r>
              <a:rPr lang="ro-RO" dirty="0" smtClean="0"/>
              <a:t>Figura 6. Aspecte  </a:t>
            </a:r>
            <a:r>
              <a:rPr lang="ro-RO" dirty="0"/>
              <a:t>din cadrul proiectului  ADER P2 SCDL Bacău</a:t>
            </a:r>
            <a:endParaRPr lang="en-US" dirty="0"/>
          </a:p>
        </p:txBody>
      </p:sp>
    </p:spTree>
    <p:extLst>
      <p:ext uri="{BB962C8B-B14F-4D97-AF65-F5344CB8AC3E}">
        <p14:creationId xmlns:p14="http://schemas.microsoft.com/office/powerpoint/2010/main" val="4269879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700" y="762000"/>
            <a:ext cx="8763000" cy="4801314"/>
          </a:xfrm>
          <a:prstGeom prst="rect">
            <a:avLst/>
          </a:prstGeom>
        </p:spPr>
        <p:txBody>
          <a:bodyPr wrap="square">
            <a:spAutoFit/>
          </a:bodyPr>
          <a:lstStyle/>
          <a:p>
            <a:pPr algn="just"/>
            <a:r>
              <a:rPr lang="ro-RO" dirty="0" smtClean="0"/>
              <a:t>     În </a:t>
            </a:r>
            <a:r>
              <a:rPr lang="ro-RO" dirty="0"/>
              <a:t>paralel, au fost perfecționate lucrările de întreținere a culturilor — palisarea, copilirea timpurie și defolierea controlată — care au contribuit la o aerisire mai bună, reducând riscul de apariție a bolilor și îmbunătățind fructificarea. S-a evidențiat, de asemenea, influența directă a stării solului asupra dezvoltării plantelor: în zonele cu sol mai afânat, plantele au prezentat creștere viguroasă, sisteme radiculare bine dezvoltate și producții mai mari. Această observație oferă fermierilor un element esențial de optimizare a pregătirii terenului înainte de plantare.</a:t>
            </a:r>
            <a:endParaRPr lang="en-US" dirty="0"/>
          </a:p>
          <a:p>
            <a:pPr algn="just"/>
            <a:r>
              <a:rPr lang="ro-RO" dirty="0"/>
              <a:t> </a:t>
            </a:r>
            <a:r>
              <a:rPr lang="ro-RO" dirty="0" smtClean="0"/>
              <a:t>      Analizele </a:t>
            </a:r>
            <a:r>
              <a:rPr lang="ro-RO" dirty="0"/>
              <a:t>biometrice și fizico-chimice au scos în evidență diferențe clare între soiurile testate, informații valoroase pentru alegerea materialului biologic în funcție de cerințele pieței și condițiile de cultură. Soiul Carisma, de tip cherry, s-a remarcat prin conținut ridicat de substanță uscată și zaharuri (peste 6,5 °Brix), fermitate bună și gust intens, fiind ideal pentru consum proaspăt premium și cu rezistență sporită la transport. Soiul Andrada a demonstrat un potențial productiv ridicat (până la 4 kg/plantă în condiții favorabile), cu fructe mari și echilibru bun între zaharuri și aciditate, potrivit pentru piața de legume proaspete. Siriana a înregistrat o producție mai uniform distribuită pe etape, oferind avantajul unui flux constant de recoltare, aspect util fermierilor care urmăresc livrări eșalonate pe o perioadă mai lungă.</a:t>
            </a:r>
            <a:endParaRPr lang="en-US" dirty="0"/>
          </a:p>
        </p:txBody>
      </p:sp>
    </p:spTree>
    <p:extLst>
      <p:ext uri="{BB962C8B-B14F-4D97-AF65-F5344CB8AC3E}">
        <p14:creationId xmlns:p14="http://schemas.microsoft.com/office/powerpoint/2010/main" val="25627755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434975"/>
            <a:ext cx="3441065" cy="2819400"/>
          </a:xfrm>
          <a:prstGeom prst="rect">
            <a:avLst/>
          </a:prstGeom>
          <a:noFill/>
          <a:ln>
            <a:noFill/>
          </a:ln>
        </p:spPr>
      </p:pic>
      <p:pic>
        <p:nvPicPr>
          <p:cNvPr id="3"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0900" y="358775"/>
            <a:ext cx="3429000" cy="2895600"/>
          </a:xfrm>
          <a:prstGeom prst="rect">
            <a:avLst/>
          </a:prstGeom>
          <a:noFill/>
          <a:ln>
            <a:noFill/>
          </a:ln>
        </p:spPr>
      </p:pic>
      <p:pic>
        <p:nvPicPr>
          <p:cNvPr id="4" name="Picture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3657600"/>
            <a:ext cx="3402965" cy="2438400"/>
          </a:xfrm>
          <a:prstGeom prst="rect">
            <a:avLst/>
          </a:prstGeom>
          <a:noFill/>
          <a:ln>
            <a:noFill/>
          </a:ln>
        </p:spPr>
      </p:pic>
      <p:pic>
        <p:nvPicPr>
          <p:cNvPr id="5" name="Picture 4"/>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60900" y="3650614"/>
            <a:ext cx="3352800" cy="2750185"/>
          </a:xfrm>
          <a:prstGeom prst="rect">
            <a:avLst/>
          </a:prstGeom>
          <a:noFill/>
          <a:ln>
            <a:noFill/>
          </a:ln>
        </p:spPr>
      </p:pic>
      <p:sp>
        <p:nvSpPr>
          <p:cNvPr id="6" name="Rectangle 5"/>
          <p:cNvSpPr/>
          <p:nvPr/>
        </p:nvSpPr>
        <p:spPr>
          <a:xfrm>
            <a:off x="381000" y="0"/>
            <a:ext cx="8534400" cy="369332"/>
          </a:xfrm>
          <a:prstGeom prst="rect">
            <a:avLst/>
          </a:prstGeom>
        </p:spPr>
        <p:txBody>
          <a:bodyPr wrap="square">
            <a:spAutoFit/>
          </a:bodyPr>
          <a:lstStyle/>
          <a:p>
            <a:pPr algn="ctr"/>
            <a:r>
              <a:rPr lang="ro-RO" dirty="0" smtClean="0"/>
              <a:t>Figura 7. Aspecte  </a:t>
            </a:r>
            <a:r>
              <a:rPr lang="ro-RO" dirty="0"/>
              <a:t>din cadrul proiectului  ADER P2 SCDL Bacău</a:t>
            </a:r>
            <a:endParaRPr lang="en-US" dirty="0"/>
          </a:p>
        </p:txBody>
      </p:sp>
    </p:spTree>
    <p:extLst>
      <p:ext uri="{BB962C8B-B14F-4D97-AF65-F5344CB8AC3E}">
        <p14:creationId xmlns:p14="http://schemas.microsoft.com/office/powerpoint/2010/main" val="42440674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 y="55156"/>
            <a:ext cx="9144000" cy="646331"/>
          </a:xfrm>
          <a:prstGeom prst="rect">
            <a:avLst/>
          </a:prstGeom>
        </p:spPr>
        <p:txBody>
          <a:bodyPr wrap="square">
            <a:spAutoFit/>
          </a:bodyPr>
          <a:lstStyle/>
          <a:p>
            <a:r>
              <a:rPr lang="ro-RO" b="1" dirty="0"/>
              <a:t>Activitatea 5.3 Monitorizarea unor parametri climatici zonali şi de microclimat în diferite tipuri constructive de spaţii protejate (partea a IVa)</a:t>
            </a:r>
            <a:endParaRPr lang="en-US" dirty="0"/>
          </a:p>
        </p:txBody>
      </p:sp>
      <p:sp>
        <p:nvSpPr>
          <p:cNvPr id="3" name="Rectangle 2"/>
          <p:cNvSpPr/>
          <p:nvPr/>
        </p:nvSpPr>
        <p:spPr>
          <a:xfrm>
            <a:off x="182880" y="914400"/>
            <a:ext cx="8839200" cy="4524315"/>
          </a:xfrm>
          <a:prstGeom prst="rect">
            <a:avLst/>
          </a:prstGeom>
        </p:spPr>
        <p:txBody>
          <a:bodyPr wrap="square">
            <a:spAutoFit/>
          </a:bodyPr>
          <a:lstStyle/>
          <a:p>
            <a:r>
              <a:rPr lang="ro-RO" dirty="0" smtClean="0"/>
              <a:t>    În </a:t>
            </a:r>
            <a:r>
              <a:rPr lang="ro-RO" dirty="0"/>
              <a:t>cadrul acestei activități, </a:t>
            </a:r>
            <a:r>
              <a:rPr lang="ro-RO" b="1" dirty="0"/>
              <a:t>CP-SCDL Buzău</a:t>
            </a:r>
            <a:r>
              <a:rPr lang="ro-RO" dirty="0"/>
              <a:t> a implementat un sistem modern de monitorizare a parametrilor climatici în spațiile protejate, utilizând senzori digitali de temperatură și umiditate conectați la platforme centralizate de colectare și stocare a datelor. Monitorizarea a vizat atât interiorul serelor și solariilor, cât și exteriorul, pentru a surprinde diferențele de microclimat ce pot influența creșterea și dezvoltarea culturilor legumicole</a:t>
            </a:r>
            <a:r>
              <a:rPr lang="ro-RO" dirty="0" smtClean="0"/>
              <a:t>.</a:t>
            </a:r>
          </a:p>
          <a:p>
            <a:endParaRPr lang="en-US" dirty="0"/>
          </a:p>
          <a:p>
            <a:r>
              <a:rPr lang="ro-RO" dirty="0" smtClean="0"/>
              <a:t>    Datele </a:t>
            </a:r>
            <a:r>
              <a:rPr lang="ro-RO" dirty="0"/>
              <a:t>înregistrate în perioada iulie–septembrie au evidențiat fluctuații semnificative de temperatură și umiditate, cu impact direct asupra plantelor. În luna iulie, temperaturile au atins valori maxime de 34–35°C în interior, în special în zona centrală a solarului (senzor S2), în timp ce umiditatea a scăzut până la 55%. August a fost caracterizat prin perioade caniculare persistente, cu valori frecvente peste 34°C și umiditate redusă la 48–51%, confirmând un risc ridicat de stres termic și hidric. În septembrie, s-a observat o scădere treptată a temperaturilor și o creștere a umidității, marcând începutul unei perioade mai favorabile pentru plante</a:t>
            </a:r>
            <a:r>
              <a:rPr lang="ro-RO" dirty="0" smtClean="0"/>
              <a:t>.</a:t>
            </a:r>
            <a:endParaRPr lang="en-US" dirty="0"/>
          </a:p>
        </p:txBody>
      </p:sp>
    </p:spTree>
    <p:extLst>
      <p:ext uri="{BB962C8B-B14F-4D97-AF65-F5344CB8AC3E}">
        <p14:creationId xmlns:p14="http://schemas.microsoft.com/office/powerpoint/2010/main" val="39573444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304800"/>
            <a:ext cx="9144000" cy="3416320"/>
          </a:xfrm>
          <a:prstGeom prst="rect">
            <a:avLst/>
          </a:prstGeom>
        </p:spPr>
        <p:txBody>
          <a:bodyPr wrap="square">
            <a:spAutoFit/>
          </a:bodyPr>
          <a:lstStyle/>
          <a:p>
            <a:r>
              <a:rPr lang="ro-RO" dirty="0" smtClean="0"/>
              <a:t>       Pe </a:t>
            </a:r>
            <a:r>
              <a:rPr lang="ro-RO" dirty="0"/>
              <a:t>baza acestor date, cercetătorii au identificat microclimate distincte în interiorul aceluiași solar, zonele asociate cu senzorul S2 fiind cele mai predispuse la supraîncălzire și uscăciune, în timp ce zonele corespunzătoare senzorului S4 (aproape de exterior) au păstrat un climat mai blând. Pentru protecția culturilor, a fost aplicată soluția Bright Eco, un agent de umbrire biodegradabil, care a redus radiația solară excesivă și a protejat plantele de temperaturile extreme.</a:t>
            </a:r>
            <a:endParaRPr lang="en-US" dirty="0"/>
          </a:p>
          <a:p>
            <a:r>
              <a:rPr lang="ro-RO" dirty="0" smtClean="0"/>
              <a:t>  </a:t>
            </a:r>
          </a:p>
          <a:p>
            <a:r>
              <a:rPr lang="ro-RO" dirty="0" smtClean="0"/>
              <a:t>    Aceste </a:t>
            </a:r>
            <a:r>
              <a:rPr lang="ro-RO" dirty="0"/>
              <a:t>rezultate oferă fermierilor un model practic pentru gestionarea microclimatului: folosirea senzorilor pentru identificarea zonelor cu stres termic, aplicarea de soluții de umbrire în perioadele caniculare, ajustarea ventilației și irigației în funcție de datele în timp real. Astfel se pot reduce pierderile de producție și crește eficiența consumului de apă și energie.</a:t>
            </a:r>
            <a:endParaRPr lang="en-US" dirty="0"/>
          </a:p>
        </p:txBody>
      </p:sp>
    </p:spTree>
    <p:extLst>
      <p:ext uri="{BB962C8B-B14F-4D97-AF65-F5344CB8AC3E}">
        <p14:creationId xmlns:p14="http://schemas.microsoft.com/office/powerpoint/2010/main" val="10458020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762000" y="1003131"/>
            <a:ext cx="7848600" cy="5181600"/>
          </a:xfrm>
          <a:prstGeom prst="rect">
            <a:avLst/>
          </a:prstGeom>
        </p:spPr>
      </p:pic>
      <p:sp>
        <p:nvSpPr>
          <p:cNvPr id="3" name="Rectangle 2"/>
          <p:cNvSpPr/>
          <p:nvPr/>
        </p:nvSpPr>
        <p:spPr>
          <a:xfrm>
            <a:off x="685800" y="356800"/>
            <a:ext cx="7924800" cy="646331"/>
          </a:xfrm>
          <a:prstGeom prst="rect">
            <a:avLst/>
          </a:prstGeom>
        </p:spPr>
        <p:txBody>
          <a:bodyPr wrap="square">
            <a:spAutoFit/>
          </a:bodyPr>
          <a:lstStyle/>
          <a:p>
            <a:pPr algn="ctr"/>
            <a:r>
              <a:rPr lang="ro-RO" i="1" dirty="0"/>
              <a:t>Figura </a:t>
            </a:r>
            <a:r>
              <a:rPr lang="ro-RO" i="1" dirty="0" smtClean="0"/>
              <a:t>8. </a:t>
            </a:r>
            <a:r>
              <a:rPr lang="ro-RO" i="1" dirty="0"/>
              <a:t>Inregistrare parametri climatici in spatii protejate cu Data Logger</a:t>
            </a:r>
            <a:endParaRPr lang="en-US" dirty="0"/>
          </a:p>
        </p:txBody>
      </p:sp>
    </p:spTree>
    <p:extLst>
      <p:ext uri="{BB962C8B-B14F-4D97-AF65-F5344CB8AC3E}">
        <p14:creationId xmlns:p14="http://schemas.microsoft.com/office/powerpoint/2010/main" val="19447940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228600" y="1295400"/>
            <a:ext cx="4495800" cy="2844166"/>
          </a:xfrm>
          <a:prstGeom prst="rect">
            <a:avLst/>
          </a:prstGeom>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4851400" y="1308100"/>
            <a:ext cx="4055110" cy="2743200"/>
          </a:xfrm>
          <a:prstGeom prst="rect">
            <a:avLst/>
          </a:prstGeom>
        </p:spPr>
      </p:pic>
      <p:sp>
        <p:nvSpPr>
          <p:cNvPr id="4" name="Rectangle 3"/>
          <p:cNvSpPr/>
          <p:nvPr/>
        </p:nvSpPr>
        <p:spPr>
          <a:xfrm>
            <a:off x="385445" y="838200"/>
            <a:ext cx="8677910" cy="369332"/>
          </a:xfrm>
          <a:prstGeom prst="rect">
            <a:avLst/>
          </a:prstGeom>
        </p:spPr>
        <p:txBody>
          <a:bodyPr wrap="square">
            <a:spAutoFit/>
          </a:bodyPr>
          <a:lstStyle/>
          <a:p>
            <a:pPr algn="ctr"/>
            <a:r>
              <a:rPr lang="ro-RO" dirty="0"/>
              <a:t>Fig 9</a:t>
            </a:r>
            <a:r>
              <a:rPr lang="ro-RO" dirty="0" smtClean="0"/>
              <a:t>. </a:t>
            </a:r>
            <a:r>
              <a:rPr lang="ro-RO" dirty="0"/>
              <a:t>Aspecte de la aplicarea  solutiei de umbrire (Bright Eco )  </a:t>
            </a:r>
            <a:endParaRPr lang="en-US" dirty="0"/>
          </a:p>
        </p:txBody>
      </p:sp>
    </p:spTree>
    <p:extLst>
      <p:ext uri="{BB962C8B-B14F-4D97-AF65-F5344CB8AC3E}">
        <p14:creationId xmlns:p14="http://schemas.microsoft.com/office/powerpoint/2010/main" val="30919685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0"/>
            <a:ext cx="9144000" cy="3693319"/>
          </a:xfrm>
          <a:prstGeom prst="rect">
            <a:avLst/>
          </a:prstGeom>
        </p:spPr>
        <p:txBody>
          <a:bodyPr wrap="square">
            <a:spAutoFit/>
          </a:bodyPr>
          <a:lstStyle/>
          <a:p>
            <a:r>
              <a:rPr lang="ro-RO" b="1" dirty="0" smtClean="0"/>
              <a:t>     </a:t>
            </a:r>
            <a:r>
              <a:rPr lang="en-US" b="1" dirty="0" smtClean="0"/>
              <a:t>P1-ICDLF </a:t>
            </a:r>
            <a:r>
              <a:rPr lang="en-US" b="1" dirty="0" err="1"/>
              <a:t>Vidra</a:t>
            </a:r>
            <a:r>
              <a:rPr lang="en-US" b="1" dirty="0"/>
              <a:t> </a:t>
            </a:r>
            <a:r>
              <a:rPr lang="ro-RO" dirty="0"/>
              <a:t>a realizat o analiză comparativă între două tipuri de spații protejate – seră și solar tip tunel – monitorizând temperatura și umiditatea medie în lunile iulie și august. Rezultatele arată diferențe clare de comportament climatic:</a:t>
            </a:r>
            <a:endParaRPr lang="en-US" dirty="0"/>
          </a:p>
          <a:p>
            <a:pPr lvl="0"/>
            <a:r>
              <a:rPr lang="ro-RO" dirty="0"/>
              <a:t>Sera a prezentat temperaturi medii mai ridicate (până la 32,4°C în iulie) și umiditate mai constantă (42%), datorită izolării superioare, dar există risc crescut de supraîncălzire în perioadele caniculare.</a:t>
            </a:r>
            <a:endParaRPr lang="en-US" dirty="0"/>
          </a:p>
          <a:p>
            <a:pPr lvl="0"/>
            <a:r>
              <a:rPr lang="ro-RO" dirty="0" smtClean="0"/>
              <a:t>     Solarul </a:t>
            </a:r>
            <a:r>
              <a:rPr lang="ro-RO" dirty="0"/>
              <a:t>tip tunel a avut temperaturi mai moderate (28–29°C) și o ventilație mai bună, dar umiditatea a fost mai scăzută (38–39%) și s-au înregistrat variații mari între zi și noapte, ce pot provoca stres termic.</a:t>
            </a:r>
            <a:endParaRPr lang="en-US" dirty="0"/>
          </a:p>
          <a:p>
            <a:r>
              <a:rPr lang="ro-RO" dirty="0" smtClean="0"/>
              <a:t>     Această </a:t>
            </a:r>
            <a:r>
              <a:rPr lang="ro-RO" dirty="0"/>
              <a:t>analiză oferă fermierilor un ghid clar în alegerea tipului de spațiu protejat: sera este potrivită pentru culturi sensibile la fluctuații, cu condiția unei bune gestionări a temperaturii și umidității prin ventilație și umbrire, în timp ce solarul tip tunel este mai simplu de întreținut, dar necesită adaptarea irigării și a protecției în perioadele cu variații mari de temperatură.</a:t>
            </a:r>
            <a:endParaRPr lang="en-US" dirty="0"/>
          </a:p>
        </p:txBody>
      </p:sp>
    </p:spTree>
    <p:extLst>
      <p:ext uri="{BB962C8B-B14F-4D97-AF65-F5344CB8AC3E}">
        <p14:creationId xmlns:p14="http://schemas.microsoft.com/office/powerpoint/2010/main" val="35099371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5368006"/>
              </p:ext>
            </p:extLst>
          </p:nvPr>
        </p:nvGraphicFramePr>
        <p:xfrm>
          <a:off x="152400" y="1371600"/>
          <a:ext cx="8762999" cy="2406174"/>
        </p:xfrm>
        <a:graphic>
          <a:graphicData uri="http://schemas.openxmlformats.org/drawingml/2006/table">
            <a:tbl>
              <a:tblPr firstRow="1" firstCol="1" bandRow="1"/>
              <a:tblGrid>
                <a:gridCol w="2276627"/>
                <a:gridCol w="2276627"/>
                <a:gridCol w="2134667"/>
                <a:gridCol w="2075078"/>
              </a:tblGrid>
              <a:tr h="960059">
                <a:tc>
                  <a:txBody>
                    <a:bodyPr/>
                    <a:lstStyle/>
                    <a:p>
                      <a:pPr>
                        <a:spcAft>
                          <a:spcPts val="0"/>
                        </a:spcAft>
                        <a:tabLst>
                          <a:tab pos="4140835" algn="l"/>
                          <a:tab pos="4770755" algn="l"/>
                        </a:tabLst>
                      </a:pPr>
                      <a:r>
                        <a:rPr lang="ro-RO" sz="1200" b="1">
                          <a:effectLst/>
                          <a:latin typeface="Times New Roman"/>
                          <a:ea typeface="Times New Roman"/>
                          <a:cs typeface="Times New Roman"/>
                        </a:rPr>
                        <a:t>Tip construcție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b="1">
                          <a:effectLst/>
                          <a:latin typeface="Times New Roman"/>
                          <a:ea typeface="Times New Roman"/>
                          <a:cs typeface="Times New Roman"/>
                        </a:rPr>
                        <a:t>Temperatura medie (°C)</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b="1">
                          <a:effectLst/>
                          <a:latin typeface="Times New Roman"/>
                          <a:ea typeface="Times New Roman"/>
                          <a:cs typeface="Times New Roman"/>
                        </a:rPr>
                        <a:t>Umiditatea medie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b="1">
                          <a:effectLst/>
                          <a:latin typeface="Times New Roman"/>
                          <a:ea typeface="Times New Roman"/>
                          <a:cs typeface="Times New Roman"/>
                        </a:rPr>
                        <a:t>Observații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223">
                <a:tc rowSpan="2">
                  <a:txBody>
                    <a:bodyPr/>
                    <a:lstStyle/>
                    <a:p>
                      <a:pPr algn="ctr">
                        <a:spcAft>
                          <a:spcPts val="0"/>
                        </a:spcAft>
                        <a:tabLst>
                          <a:tab pos="4140835" algn="l"/>
                          <a:tab pos="4770755" algn="l"/>
                        </a:tabLst>
                      </a:pPr>
                      <a:r>
                        <a:rPr lang="ro-RO" sz="1200" b="1">
                          <a:effectLst/>
                          <a:latin typeface="Times New Roman"/>
                          <a:ea typeface="Times New Roman"/>
                          <a:cs typeface="Times New Roman"/>
                        </a:rPr>
                        <a:t>Seră</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a:effectLst/>
                          <a:latin typeface="Times New Roman"/>
                          <a:ea typeface="Times New Roman"/>
                          <a:cs typeface="Times New Roman"/>
                        </a:rPr>
                        <a:t>32,4 (°C) - luna iulie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a:effectLst/>
                          <a:latin typeface="Times New Roman"/>
                          <a:ea typeface="Times New Roman"/>
                          <a:cs typeface="Times New Roman"/>
                        </a:rPr>
                        <a:t>42,37% - luna iulie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tabLst>
                          <a:tab pos="4140835" algn="l"/>
                          <a:tab pos="4770755" algn="l"/>
                        </a:tabLst>
                      </a:pPr>
                      <a:r>
                        <a:rPr lang="ro-RO" sz="1200">
                          <a:effectLst/>
                          <a:latin typeface="Times New Roman"/>
                          <a:ea typeface="Times New Roman"/>
                          <a:cs typeface="Times New Roman"/>
                        </a:rPr>
                        <a:t>Izolarea mai bună</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223">
                <a:tc vMerge="1">
                  <a:txBody>
                    <a:bodyPr/>
                    <a:lstStyle/>
                    <a:p>
                      <a:endParaRPr lang="en-US"/>
                    </a:p>
                  </a:txBody>
                  <a:tcPr/>
                </a:tc>
                <a:tc>
                  <a:txBody>
                    <a:bodyPr/>
                    <a:lstStyle/>
                    <a:p>
                      <a:pPr>
                        <a:spcAft>
                          <a:spcPts val="0"/>
                        </a:spcAft>
                        <a:tabLst>
                          <a:tab pos="4140835" algn="l"/>
                          <a:tab pos="4770755" algn="l"/>
                        </a:tabLst>
                      </a:pPr>
                      <a:r>
                        <a:rPr lang="ro-RO" sz="1200">
                          <a:effectLst/>
                          <a:latin typeface="Times New Roman"/>
                          <a:ea typeface="Times New Roman"/>
                          <a:cs typeface="Times New Roman"/>
                        </a:rPr>
                        <a:t>28,6(°C) - luna august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a:effectLst/>
                          <a:latin typeface="Times New Roman"/>
                          <a:ea typeface="Times New Roman"/>
                          <a:cs typeface="Times New Roman"/>
                        </a:rPr>
                        <a:t>42,17% - luna august</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289223">
                <a:tc rowSpan="2">
                  <a:txBody>
                    <a:bodyPr/>
                    <a:lstStyle/>
                    <a:p>
                      <a:pPr algn="ctr">
                        <a:spcAft>
                          <a:spcPts val="0"/>
                        </a:spcAft>
                        <a:tabLst>
                          <a:tab pos="4140835" algn="l"/>
                          <a:tab pos="4770755" algn="l"/>
                        </a:tabLst>
                      </a:pPr>
                      <a:r>
                        <a:rPr lang="ro-RO" sz="1200" b="1">
                          <a:effectLst/>
                          <a:latin typeface="Times New Roman"/>
                          <a:ea typeface="Times New Roman"/>
                          <a:cs typeface="Times New Roman"/>
                        </a:rPr>
                        <a:t>Solar tip tunel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a:effectLst/>
                          <a:latin typeface="Times New Roman"/>
                          <a:ea typeface="Times New Roman"/>
                          <a:cs typeface="Times New Roman"/>
                        </a:rPr>
                        <a:t>28,6(°C) – luna iulie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a:effectLst/>
                          <a:latin typeface="Times New Roman"/>
                          <a:ea typeface="Times New Roman"/>
                          <a:cs typeface="Times New Roman"/>
                        </a:rPr>
                        <a:t>39% - luna iulie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tabLst>
                          <a:tab pos="4140835" algn="l"/>
                          <a:tab pos="4770755" algn="l"/>
                        </a:tabLst>
                      </a:pPr>
                      <a:r>
                        <a:rPr lang="ro-RO" sz="1200">
                          <a:effectLst/>
                          <a:latin typeface="Times New Roman"/>
                          <a:ea typeface="Times New Roman"/>
                          <a:cs typeface="Times New Roman"/>
                        </a:rPr>
                        <a:t>Variații mari de temperatură între zi și noapte</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8446">
                <a:tc vMerge="1">
                  <a:txBody>
                    <a:bodyPr/>
                    <a:lstStyle/>
                    <a:p>
                      <a:endParaRPr lang="en-US"/>
                    </a:p>
                  </a:txBody>
                  <a:tcPr/>
                </a:tc>
                <a:tc>
                  <a:txBody>
                    <a:bodyPr/>
                    <a:lstStyle/>
                    <a:p>
                      <a:pPr>
                        <a:spcAft>
                          <a:spcPts val="0"/>
                        </a:spcAft>
                        <a:tabLst>
                          <a:tab pos="4140835" algn="l"/>
                          <a:tab pos="4770755" algn="l"/>
                        </a:tabLst>
                      </a:pPr>
                      <a:r>
                        <a:rPr lang="ro-RO" sz="1200">
                          <a:effectLst/>
                          <a:latin typeface="Times New Roman"/>
                          <a:ea typeface="Times New Roman"/>
                          <a:cs typeface="Times New Roman"/>
                        </a:rPr>
                        <a:t>28(°C) – luna august </a:t>
                      </a:r>
                      <a:endParaRPr lang="en-US" sz="160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140835" algn="l"/>
                          <a:tab pos="4770755" algn="l"/>
                        </a:tabLst>
                      </a:pPr>
                      <a:r>
                        <a:rPr lang="ro-RO" sz="1200" dirty="0">
                          <a:effectLst/>
                          <a:latin typeface="Times New Roman"/>
                          <a:ea typeface="Times New Roman"/>
                          <a:cs typeface="Times New Roman"/>
                        </a:rPr>
                        <a:t>38,7% - luna august</a:t>
                      </a:r>
                      <a:endParaRPr lang="en-US" sz="1600" dirty="0">
                        <a:effectLst/>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bl>
          </a:graphicData>
        </a:graphic>
      </p:graphicFrame>
      <p:sp>
        <p:nvSpPr>
          <p:cNvPr id="4" name="Rectangle 3"/>
          <p:cNvSpPr/>
          <p:nvPr/>
        </p:nvSpPr>
        <p:spPr>
          <a:xfrm>
            <a:off x="609600" y="228600"/>
            <a:ext cx="7620000" cy="369332"/>
          </a:xfrm>
          <a:prstGeom prst="rect">
            <a:avLst/>
          </a:prstGeom>
        </p:spPr>
        <p:txBody>
          <a:bodyPr wrap="square">
            <a:spAutoFit/>
          </a:bodyPr>
          <a:lstStyle/>
          <a:p>
            <a:pPr algn="ctr"/>
            <a:r>
              <a:rPr lang="ro-RO" i="1" dirty="0"/>
              <a:t>Tab 30. Inregistrare temperatură și umiditate </a:t>
            </a:r>
            <a:endParaRPr lang="en-US" dirty="0"/>
          </a:p>
        </p:txBody>
      </p:sp>
    </p:spTree>
    <p:extLst>
      <p:ext uri="{BB962C8B-B14F-4D97-AF65-F5344CB8AC3E}">
        <p14:creationId xmlns:p14="http://schemas.microsoft.com/office/powerpoint/2010/main" val="40938180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186309"/>
          </a:xfrm>
          <a:prstGeom prst="rect">
            <a:avLst/>
          </a:prstGeom>
        </p:spPr>
        <p:txBody>
          <a:bodyPr wrap="square">
            <a:spAutoFit/>
          </a:bodyPr>
          <a:lstStyle/>
          <a:p>
            <a:r>
              <a:rPr lang="ro-RO" dirty="0"/>
              <a:t> </a:t>
            </a:r>
            <a:endParaRPr lang="ro-RO" dirty="0" smtClean="0"/>
          </a:p>
          <a:p>
            <a:r>
              <a:rPr lang="ro-RO" dirty="0"/>
              <a:t> </a:t>
            </a:r>
            <a:r>
              <a:rPr lang="ro-RO" dirty="0" smtClean="0"/>
              <a:t>     În </a:t>
            </a:r>
            <a:r>
              <a:rPr lang="ro-RO" dirty="0"/>
              <a:t>urma analizei datelor prezentate, se pot evidenția diferențe clare între cele două tipuri de construcții sera și solarul tip tunel – în ceea ce privește temperatura și umiditatea din lunile iulie și august.</a:t>
            </a:r>
            <a:endParaRPr lang="en-US" dirty="0"/>
          </a:p>
          <a:p>
            <a:r>
              <a:rPr lang="ro-RO" dirty="0"/>
              <a:t>         În seră, temperatura medie a atins în luna iulie valoarea de 32,4°C, mai ridicată decât în august (28,6°C). Acest lucru arată că sera reține mai bine căldura, datorită izolării superioare. De asemenea, umiditatea medie a rămas aproape constantă, situându-se la 42,37% în iulie și 42,17% în august. Stabilitatea valorilor indică faptul că sera oferă un microclimat mai controlat, însă, în perioadele foarte calde, există riscul de supraîncălzire, ceea ce poate afecta dezvoltarea plantelor.</a:t>
            </a:r>
            <a:endParaRPr lang="en-US" dirty="0"/>
          </a:p>
          <a:p>
            <a:r>
              <a:rPr lang="ro-RO" dirty="0"/>
              <a:t>         În schimb, în solarul tip tunel, temperaturile au fost mai moderate, cu valori apropiate în ambele luni: 28,6°C în iulie și 28,0°C în august. Acest tip de construcție permite o ventilație mai bună, ceea ce explică nivelurile mai reduse ale temperaturii. Totuși, umiditatea a fost mai scăzută față de seră, respectiv 39% în iulie și 38,7% în august, ceea ce arată o pierdere mai mare de umiditate din cauza aerisirii. O altă caracteristică a solarului este variația semnificativă a temperaturilor dintre zi și noapte, aspect care poate provoca stres termic pentru plante.</a:t>
            </a:r>
            <a:endParaRPr lang="en-US" dirty="0"/>
          </a:p>
          <a:p>
            <a:r>
              <a:rPr lang="ro-RO" dirty="0"/>
              <a:t>          În concluzie, sera asigură un mediu mai stabil, cu temperaturi și umiditate mai constante, fiind potrivită pentru culturi sensibile la fluctuații. Pe de altă parte, solarul tip tunel oferă condiții mai moderate, dar cu variații mari între zi și noapte și o umiditate mai scăzută, fiind mai adecvat pentru culturi rezistente la aceste schimbări.</a:t>
            </a:r>
            <a:endParaRPr lang="en-US" dirty="0"/>
          </a:p>
          <a:p>
            <a:r>
              <a:rPr lang="ro-RO" b="1" dirty="0"/>
              <a:t> </a:t>
            </a:r>
            <a:endParaRPr lang="en-US" dirty="0"/>
          </a:p>
        </p:txBody>
      </p:sp>
    </p:spTree>
    <p:extLst>
      <p:ext uri="{BB962C8B-B14F-4D97-AF65-F5344CB8AC3E}">
        <p14:creationId xmlns:p14="http://schemas.microsoft.com/office/powerpoint/2010/main" val="40776605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9067800" cy="5078313"/>
          </a:xfrm>
          <a:prstGeom prst="rect">
            <a:avLst/>
          </a:prstGeom>
        </p:spPr>
        <p:txBody>
          <a:bodyPr wrap="square">
            <a:spAutoFit/>
          </a:bodyPr>
          <a:lstStyle/>
          <a:p>
            <a:r>
              <a:rPr lang="ro-RO" b="1" dirty="0" smtClean="0"/>
              <a:t>     P2-SCDL </a:t>
            </a:r>
            <a:r>
              <a:rPr lang="ro-RO" b="1" dirty="0"/>
              <a:t>Bacău</a:t>
            </a:r>
            <a:r>
              <a:rPr lang="ro-RO" dirty="0"/>
              <a:t> a derulat o monitorizare extinsă a parametrilor climatici zonali și de microclimat pe parcursul lunilor ianuarie–septembrie, urmărind evoluția temperaturilor maxime, medii și minime, umidității relative și a precipitațiilor. Datele au arătat o tranziție marcată între sezoane: temperaturile au crescut progresiv din ianuarie (maxime medii de 6–7°C) până în iulie (peste 33°C medie maximă), menținându-se ridicate și în august (32°C). Umiditatea aerului a fost ridicată iarna și primăvara (70–90%), dar a scăzut semnificativ în lunile de vară (45–50%), indicând un risc crescut de secetă atmosferică și stres hidric. Precipitațiile au fost distribuite inegal, cu episoade ploioase în martie, mai, iulie și august, dar cu perioade secetoase pronunțate în februarie, iunie și septembrie.</a:t>
            </a:r>
            <a:endParaRPr lang="en-US" dirty="0"/>
          </a:p>
          <a:p>
            <a:r>
              <a:rPr lang="ro-RO" dirty="0" smtClean="0"/>
              <a:t>     </a:t>
            </a:r>
            <a:endParaRPr lang="ro-RO" dirty="0" smtClean="0"/>
          </a:p>
          <a:p>
            <a:r>
              <a:rPr lang="ro-RO" dirty="0"/>
              <a:t> </a:t>
            </a:r>
            <a:r>
              <a:rPr lang="ro-RO" dirty="0" smtClean="0"/>
              <a:t>     </a:t>
            </a:r>
            <a:r>
              <a:rPr lang="ro-RO" dirty="0" smtClean="0"/>
              <a:t> </a:t>
            </a:r>
            <a:r>
              <a:rPr lang="ro-RO" dirty="0" smtClean="0"/>
              <a:t>Aceste </a:t>
            </a:r>
            <a:r>
              <a:rPr lang="ro-RO" dirty="0"/>
              <a:t>informații sunt esențiale pentru fermieri deoarece permit anticiparea perioadelor de stres termic și hidric și adaptarea tehnologiilor de cultură: instalarea sistemelor de irigare la timp, folosirea materialelor de umbrire, ajustarea densității de plantare și a fertilizării pentru a reduce impactul condițiilor extreme. Datele pot fi utilizate și pentru planificarea ciclurilor de producție, astfel încât să se evite perioadele cu risc climatic ridicat.</a:t>
            </a:r>
            <a:endParaRPr lang="en-US" dirty="0"/>
          </a:p>
          <a:p>
            <a:r>
              <a:rPr lang="ro-RO" b="1" dirty="0"/>
              <a:t> </a:t>
            </a:r>
            <a:endParaRPr lang="en-US" dirty="0"/>
          </a:p>
        </p:txBody>
      </p:sp>
    </p:spTree>
    <p:extLst>
      <p:ext uri="{BB962C8B-B14F-4D97-AF65-F5344CB8AC3E}">
        <p14:creationId xmlns:p14="http://schemas.microsoft.com/office/powerpoint/2010/main" val="40656527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186309"/>
          </a:xfrm>
          <a:prstGeom prst="rect">
            <a:avLst/>
          </a:prstGeom>
        </p:spPr>
        <p:txBody>
          <a:bodyPr wrap="square">
            <a:spAutoFit/>
          </a:bodyPr>
          <a:lstStyle/>
          <a:p>
            <a:endParaRPr lang="ro-RO" dirty="0" smtClean="0"/>
          </a:p>
          <a:p>
            <a:r>
              <a:rPr lang="ro-RO" dirty="0" smtClean="0"/>
              <a:t> </a:t>
            </a:r>
            <a:r>
              <a:rPr lang="ro-RO" dirty="0"/>
              <a:t>Datele climatice analizate se referă la intervalul ianuarie–septembrie și includ informații detaliate privind temperatura aerului (maximă, medie, minimă), umiditatea relativă (maximă, medie, minimă) și cantitatea totală de precipitații. Scopul acestui raport este de a evidenția principalele caracteristici climatice și tendințe sezoniere, cu implicații directe asupra mediului și activităților agricole.</a:t>
            </a:r>
            <a:endParaRPr lang="en-US" dirty="0"/>
          </a:p>
          <a:p>
            <a:r>
              <a:rPr lang="ro-RO" dirty="0"/>
              <a:t>     </a:t>
            </a:r>
            <a:endParaRPr lang="ro-RO" dirty="0" smtClean="0"/>
          </a:p>
          <a:p>
            <a:r>
              <a:rPr lang="ro-RO" dirty="0" smtClean="0"/>
              <a:t>  </a:t>
            </a:r>
            <a:r>
              <a:rPr lang="ro-RO" dirty="0"/>
              <a:t>T</a:t>
            </a:r>
            <a:r>
              <a:rPr lang="ro-RO" b="1" dirty="0"/>
              <a:t>emperatura aerului</a:t>
            </a:r>
            <a:r>
              <a:rPr lang="ro-RO" dirty="0"/>
              <a:t> a înregistrat o evoluție crescătoare de la începutul anului (6,7°C maxima medie în ianuarie) până în luna iulie, când s-au atins valorile cele mai ridicate (33,4°C maxima medie, 26,4°C media lunară). Ulterior, temperaturile au cunoscut o ușoară scădere, dar au rămas ridicate și în august–septembrie. Minime negative s-au înregistrat doar în ianuarie.</a:t>
            </a:r>
            <a:endParaRPr lang="en-US" dirty="0"/>
          </a:p>
          <a:p>
            <a:r>
              <a:rPr lang="ro-RO" dirty="0"/>
              <a:t>    </a:t>
            </a:r>
            <a:endParaRPr lang="ro-RO" dirty="0" smtClean="0"/>
          </a:p>
          <a:p>
            <a:r>
              <a:rPr lang="ro-RO" dirty="0" smtClean="0"/>
              <a:t>    </a:t>
            </a:r>
            <a:r>
              <a:rPr lang="ro-RO" b="1" dirty="0"/>
              <a:t>Umiditatea relativă a aerului</a:t>
            </a:r>
            <a:r>
              <a:rPr lang="ro-RO" dirty="0"/>
              <a:t> s-a menținut ridicată în timpul iernii și primăverii (70–90% valori medii), însă a scăzut semnificativ în lunile de vară, atingând minime de aproximativ 45–50% în iunie–august. În septembrie, umiditatea a rămas la valori reduse (44,3%).</a:t>
            </a:r>
            <a:endParaRPr lang="en-US" dirty="0"/>
          </a:p>
          <a:p>
            <a:r>
              <a:rPr lang="ro-RO" dirty="0"/>
              <a:t>     </a:t>
            </a:r>
            <a:endParaRPr lang="ro-RO" dirty="0" smtClean="0"/>
          </a:p>
          <a:p>
            <a:r>
              <a:rPr lang="ro-RO" dirty="0" smtClean="0"/>
              <a:t>   </a:t>
            </a:r>
            <a:r>
              <a:rPr lang="ro-RO" b="1" dirty="0"/>
              <a:t>Precipitațiile</a:t>
            </a:r>
            <a:r>
              <a:rPr lang="ro-RO" dirty="0"/>
              <a:t> au avut o distribuție inegală. Cele mai ridicate valori s-au înregistrat în lunile martie (40,2 l/m²), mai (51,1 l/m²), iulie (48,6 l/m²) și august (43,6 l/m²). Perioadele cele mai secetoase au fost februarie (0,4 l/m²), iunie (19 l/m²) și septembrie (3,8 l/m²).</a:t>
            </a:r>
            <a:endParaRPr lang="en-US" dirty="0"/>
          </a:p>
        </p:txBody>
      </p:sp>
    </p:spTree>
    <p:extLst>
      <p:ext uri="{BB962C8B-B14F-4D97-AF65-F5344CB8AC3E}">
        <p14:creationId xmlns:p14="http://schemas.microsoft.com/office/powerpoint/2010/main" val="25513342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mirea\Downloads\WhatsApp Image 2025-07-18 at 13.18.04 (4).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600" y="723900"/>
            <a:ext cx="4927600" cy="3467100"/>
          </a:xfrm>
          <a:prstGeom prst="rect">
            <a:avLst/>
          </a:prstGeom>
          <a:noFill/>
          <a:ln>
            <a:noFill/>
          </a:ln>
        </p:spPr>
      </p:pic>
      <p:pic>
        <p:nvPicPr>
          <p:cNvPr id="3" name="Picture 2" descr="C:\Users\mirea\Downloads\WhatsApp Image 2025-07-18 at 13.18.09.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5300" y="723900"/>
            <a:ext cx="2856865" cy="3467100"/>
          </a:xfrm>
          <a:prstGeom prst="rect">
            <a:avLst/>
          </a:prstGeom>
          <a:noFill/>
          <a:ln>
            <a:noFill/>
          </a:ln>
        </p:spPr>
      </p:pic>
      <p:sp>
        <p:nvSpPr>
          <p:cNvPr id="4" name="Rectangle 3"/>
          <p:cNvSpPr/>
          <p:nvPr/>
        </p:nvSpPr>
        <p:spPr>
          <a:xfrm>
            <a:off x="596899" y="4419600"/>
            <a:ext cx="7822565" cy="369332"/>
          </a:xfrm>
          <a:prstGeom prst="rect">
            <a:avLst/>
          </a:prstGeom>
        </p:spPr>
        <p:txBody>
          <a:bodyPr wrap="square">
            <a:spAutoFit/>
          </a:bodyPr>
          <a:lstStyle/>
          <a:p>
            <a:pPr algn="ctr"/>
            <a:r>
              <a:rPr lang="ro-RO" i="1" dirty="0"/>
              <a:t>Figura 1. Aspecte din cultura de tomate solar tip </a:t>
            </a:r>
            <a:r>
              <a:rPr lang="ro-RO" i="1" dirty="0" smtClean="0"/>
              <a:t>industrial si seră</a:t>
            </a:r>
            <a:endParaRPr lang="en-US" dirty="0"/>
          </a:p>
        </p:txBody>
      </p:sp>
    </p:spTree>
    <p:extLst>
      <p:ext uri="{BB962C8B-B14F-4D97-AF65-F5344CB8AC3E}">
        <p14:creationId xmlns:p14="http://schemas.microsoft.com/office/powerpoint/2010/main" val="11440653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889844"/>
            <a:ext cx="8915400" cy="2862322"/>
          </a:xfrm>
          <a:prstGeom prst="rect">
            <a:avLst/>
          </a:prstGeom>
        </p:spPr>
        <p:txBody>
          <a:bodyPr wrap="square">
            <a:spAutoFit/>
          </a:bodyPr>
          <a:lstStyle/>
          <a:p>
            <a:pPr algn="ctr"/>
            <a:r>
              <a:rPr lang="ro-RO" b="1" dirty="0"/>
              <a:t>Activitatea 5.4. Diseminarea rezultatelor obţinute în cadrul </a:t>
            </a:r>
            <a:r>
              <a:rPr lang="ro-RO" b="1" dirty="0" smtClean="0"/>
              <a:t>proiectului</a:t>
            </a:r>
          </a:p>
          <a:p>
            <a:pPr algn="just"/>
            <a:endParaRPr lang="en-US" dirty="0"/>
          </a:p>
          <a:p>
            <a:pPr algn="just"/>
            <a:r>
              <a:rPr lang="ro-RO" dirty="0"/>
              <a:t>Pentru diseminarea rezultatelor cercetării, au fost înaintată spre publicare în Acta Horticulturae o lucrare științifică intitulată: „</a:t>
            </a:r>
            <a:r>
              <a:rPr lang="ro-RO" i="1" dirty="0"/>
              <a:t>Mind the gap: aligning farmer-driven selection with consumer preferences in tomato breeding</a:t>
            </a:r>
            <a:r>
              <a:rPr lang="ro-RO" dirty="0"/>
              <a:t>" (autori Gherase Ion, Barcanu Elena, Agapie Ovidia Loredana, Mirea Emilian și Pârvu Maria Gabriela). </a:t>
            </a:r>
            <a:r>
              <a:rPr lang="en-US" dirty="0"/>
              <a:t>De </a:t>
            </a:r>
            <a:r>
              <a:rPr lang="en-US" dirty="0" err="1"/>
              <a:t>asemenea</a:t>
            </a:r>
            <a:r>
              <a:rPr lang="en-US" dirty="0"/>
              <a:t>, au </a:t>
            </a:r>
            <a:r>
              <a:rPr lang="en-US" dirty="0" err="1"/>
              <a:t>fost</a:t>
            </a:r>
            <a:r>
              <a:rPr lang="en-US" dirty="0"/>
              <a:t> </a:t>
            </a:r>
            <a:r>
              <a:rPr lang="en-US" dirty="0" err="1"/>
              <a:t>realizate</a:t>
            </a:r>
            <a:r>
              <a:rPr lang="en-US" dirty="0"/>
              <a:t> </a:t>
            </a:r>
            <a:r>
              <a:rPr lang="en-US" dirty="0" err="1"/>
              <a:t>materiale</a:t>
            </a:r>
            <a:r>
              <a:rPr lang="en-US" dirty="0"/>
              <a:t> de </a:t>
            </a:r>
            <a:r>
              <a:rPr lang="en-US" dirty="0" err="1"/>
              <a:t>promovare</a:t>
            </a:r>
            <a:r>
              <a:rPr lang="en-US" dirty="0"/>
              <a:t> </a:t>
            </a:r>
            <a:r>
              <a:rPr lang="en-US" dirty="0" err="1"/>
              <a:t>și</a:t>
            </a:r>
            <a:r>
              <a:rPr lang="en-US" dirty="0"/>
              <a:t> </a:t>
            </a:r>
            <a:r>
              <a:rPr lang="en-US" dirty="0" err="1"/>
              <a:t>comunicare</a:t>
            </a:r>
            <a:r>
              <a:rPr lang="en-US" dirty="0"/>
              <a:t>: o </a:t>
            </a:r>
            <a:r>
              <a:rPr lang="en-US" dirty="0" err="1"/>
              <a:t>prezentare</a:t>
            </a:r>
            <a:r>
              <a:rPr lang="en-US" dirty="0"/>
              <a:t> </a:t>
            </a:r>
            <a:r>
              <a:rPr lang="en-US" b="1" dirty="0"/>
              <a:t>PowerPoint</a:t>
            </a:r>
            <a:r>
              <a:rPr lang="en-US" dirty="0"/>
              <a:t> </a:t>
            </a:r>
            <a:r>
              <a:rPr lang="en-US" dirty="0" err="1"/>
              <a:t>pentru</a:t>
            </a:r>
            <a:r>
              <a:rPr lang="en-US" dirty="0"/>
              <a:t> </a:t>
            </a:r>
            <a:r>
              <a:rPr lang="en-US" dirty="0" err="1"/>
              <a:t>diseminare</a:t>
            </a:r>
            <a:r>
              <a:rPr lang="en-US" dirty="0"/>
              <a:t> </a:t>
            </a:r>
            <a:r>
              <a:rPr lang="en-US" dirty="0" err="1"/>
              <a:t>internă</a:t>
            </a:r>
            <a:r>
              <a:rPr lang="en-US" dirty="0"/>
              <a:t> </a:t>
            </a:r>
            <a:r>
              <a:rPr lang="en-US" dirty="0" err="1"/>
              <a:t>și</a:t>
            </a:r>
            <a:r>
              <a:rPr lang="en-US" dirty="0"/>
              <a:t> </a:t>
            </a:r>
            <a:r>
              <a:rPr lang="en-US" dirty="0" err="1"/>
              <a:t>externă</a:t>
            </a:r>
            <a:r>
              <a:rPr lang="en-US" dirty="0"/>
              <a:t>, o </a:t>
            </a:r>
            <a:r>
              <a:rPr lang="en-US" dirty="0" err="1"/>
              <a:t>vizită</a:t>
            </a:r>
            <a:r>
              <a:rPr lang="en-US" dirty="0"/>
              <a:t> de </a:t>
            </a:r>
            <a:r>
              <a:rPr lang="en-US" dirty="0" err="1"/>
              <a:t>lucru</a:t>
            </a:r>
            <a:r>
              <a:rPr lang="en-US" dirty="0"/>
              <a:t> </a:t>
            </a:r>
            <a:r>
              <a:rPr lang="en-US" dirty="0" err="1"/>
              <a:t>în</a:t>
            </a:r>
            <a:r>
              <a:rPr lang="en-US" dirty="0"/>
              <a:t> </a:t>
            </a:r>
            <a:r>
              <a:rPr lang="en-US" dirty="0" err="1"/>
              <a:t>câmp</a:t>
            </a:r>
            <a:r>
              <a:rPr lang="en-US" dirty="0"/>
              <a:t> la </a:t>
            </a:r>
            <a:r>
              <a:rPr lang="en-US" dirty="0" err="1"/>
              <a:t>loturile</a:t>
            </a:r>
            <a:r>
              <a:rPr lang="en-US" dirty="0"/>
              <a:t> </a:t>
            </a:r>
            <a:r>
              <a:rPr lang="en-US" dirty="0" err="1"/>
              <a:t>experimentale</a:t>
            </a:r>
            <a:r>
              <a:rPr lang="en-US" dirty="0"/>
              <a:t> </a:t>
            </a:r>
            <a:r>
              <a:rPr lang="en-US" dirty="0" err="1"/>
              <a:t>pentru</a:t>
            </a:r>
            <a:r>
              <a:rPr lang="en-US" dirty="0"/>
              <a:t> </a:t>
            </a:r>
            <a:r>
              <a:rPr lang="en-US" dirty="0" err="1"/>
              <a:t>prezentarea</a:t>
            </a:r>
            <a:r>
              <a:rPr lang="en-US" dirty="0"/>
              <a:t> </a:t>
            </a:r>
            <a:r>
              <a:rPr lang="en-US" dirty="0" err="1"/>
              <a:t>rezultatelor</a:t>
            </a:r>
            <a:r>
              <a:rPr lang="en-US" dirty="0"/>
              <a:t> </a:t>
            </a:r>
            <a:r>
              <a:rPr lang="en-US" dirty="0" err="1"/>
              <a:t>obținute</a:t>
            </a:r>
            <a:r>
              <a:rPr lang="en-US" dirty="0"/>
              <a:t> </a:t>
            </a:r>
            <a:r>
              <a:rPr lang="en-US" dirty="0" err="1"/>
              <a:t>și</a:t>
            </a:r>
            <a:r>
              <a:rPr lang="en-US" dirty="0"/>
              <a:t> un </a:t>
            </a:r>
            <a:r>
              <a:rPr lang="en-US" dirty="0" err="1"/>
              <a:t>raport</a:t>
            </a:r>
            <a:r>
              <a:rPr lang="en-US" dirty="0"/>
              <a:t> de </a:t>
            </a:r>
            <a:r>
              <a:rPr lang="en-US" dirty="0" err="1"/>
              <a:t>activitate</a:t>
            </a:r>
            <a:r>
              <a:rPr lang="en-US" dirty="0"/>
              <a:t> </a:t>
            </a:r>
            <a:r>
              <a:rPr lang="en-US" dirty="0" err="1"/>
              <a:t>tehnico-științifică</a:t>
            </a:r>
            <a:r>
              <a:rPr lang="en-US" dirty="0"/>
              <a:t>, care </a:t>
            </a:r>
            <a:r>
              <a:rPr lang="en-US" dirty="0" err="1"/>
              <a:t>sintetizează</a:t>
            </a:r>
            <a:r>
              <a:rPr lang="en-US" dirty="0"/>
              <a:t> </a:t>
            </a:r>
            <a:r>
              <a:rPr lang="en-US" dirty="0" err="1"/>
              <a:t>datele</a:t>
            </a:r>
            <a:r>
              <a:rPr lang="en-US" dirty="0"/>
              <a:t> </a:t>
            </a:r>
            <a:r>
              <a:rPr lang="en-US" dirty="0" err="1"/>
              <a:t>experimentale</a:t>
            </a:r>
            <a:r>
              <a:rPr lang="en-US" dirty="0"/>
              <a:t> </a:t>
            </a:r>
            <a:r>
              <a:rPr lang="en-US" dirty="0" err="1"/>
              <a:t>și</a:t>
            </a:r>
            <a:r>
              <a:rPr lang="en-US" dirty="0"/>
              <a:t> </a:t>
            </a:r>
            <a:r>
              <a:rPr lang="en-US" dirty="0" err="1"/>
              <a:t>concluziile</a:t>
            </a:r>
            <a:r>
              <a:rPr lang="en-US" dirty="0"/>
              <a:t> </a:t>
            </a:r>
            <a:r>
              <a:rPr lang="en-US" dirty="0" err="1"/>
              <a:t>acestei</a:t>
            </a:r>
            <a:r>
              <a:rPr lang="en-US" dirty="0"/>
              <a:t> </a:t>
            </a:r>
            <a:r>
              <a:rPr lang="en-US" dirty="0" err="1"/>
              <a:t>etape</a:t>
            </a:r>
            <a:r>
              <a:rPr lang="en-US" dirty="0"/>
              <a:t>.</a:t>
            </a:r>
          </a:p>
        </p:txBody>
      </p:sp>
    </p:spTree>
    <p:extLst>
      <p:ext uri="{BB962C8B-B14F-4D97-AF65-F5344CB8AC3E}">
        <p14:creationId xmlns:p14="http://schemas.microsoft.com/office/powerpoint/2010/main" val="21348071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369332"/>
          </a:xfrm>
          <a:prstGeom prst="rect">
            <a:avLst/>
          </a:prstGeom>
        </p:spPr>
        <p:txBody>
          <a:bodyPr wrap="square">
            <a:spAutoFit/>
          </a:bodyPr>
          <a:lstStyle/>
          <a:p>
            <a:pPr algn="ctr"/>
            <a:r>
              <a:rPr lang="ro-RO" b="1" dirty="0"/>
              <a:t>Rezultate, stadiul realizării obiectivului, concluzii şi propuneri pentru continuarea </a:t>
            </a:r>
            <a:r>
              <a:rPr lang="ro-RO" b="1" dirty="0" smtClean="0"/>
              <a:t>proiectului</a:t>
            </a:r>
            <a:endParaRPr lang="en-US" dirty="0"/>
          </a:p>
        </p:txBody>
      </p:sp>
      <p:sp>
        <p:nvSpPr>
          <p:cNvPr id="3" name="Rectangle 2"/>
          <p:cNvSpPr/>
          <p:nvPr/>
        </p:nvSpPr>
        <p:spPr>
          <a:xfrm>
            <a:off x="228600" y="1066800"/>
            <a:ext cx="8915400" cy="4524315"/>
          </a:xfrm>
          <a:prstGeom prst="rect">
            <a:avLst/>
          </a:prstGeom>
        </p:spPr>
        <p:txBody>
          <a:bodyPr wrap="square">
            <a:spAutoFit/>
          </a:bodyPr>
          <a:lstStyle/>
          <a:p>
            <a:pPr algn="just"/>
            <a:r>
              <a:rPr lang="ro-RO" dirty="0" smtClean="0"/>
              <a:t>     Au </a:t>
            </a:r>
            <a:r>
              <a:rPr lang="ro-RO" dirty="0"/>
              <a:t>fost testate soiuri de tomate și ardei în diferite tipuri de spații protejate, s-au dezvoltat tehnologii de cultură adaptate condițiilor de sol și microclimat, s-au implementat metode moderne de monitorizare climatică și de evaluare a solului, iar strategiile integrate de protecție fitosanitară au fost validate. Datele obținute sprijină fermierii în alegerea soiurilor, optimizarea lucrărilor solului, reducerea costurilor cu tratamentele și creșterea calității producției.</a:t>
            </a:r>
            <a:endParaRPr lang="en-US" dirty="0"/>
          </a:p>
          <a:p>
            <a:pPr algn="just"/>
            <a:r>
              <a:rPr lang="ro-RO" dirty="0" smtClean="0"/>
              <a:t>     Obiectivele </a:t>
            </a:r>
            <a:r>
              <a:rPr lang="ro-RO" dirty="0"/>
              <a:t>etapei au fost atinse integral, fiind puse la dispoziția fermierilor soluții tehnologice aplicabile imediat pentru culturi mai productive și mai rezistente la stres biotic și abiotic.</a:t>
            </a:r>
            <a:endParaRPr lang="en-US" dirty="0"/>
          </a:p>
          <a:p>
            <a:pPr algn="just"/>
            <a:r>
              <a:rPr lang="ro-RO" dirty="0" smtClean="0"/>
              <a:t>      În </a:t>
            </a:r>
            <a:r>
              <a:rPr lang="ro-RO" dirty="0"/>
              <a:t>concluzie, monitorizarea climatică și adaptarea tehnologiilor la tipul de sol și condițiile din spațiile protejate reduc riscurile și cresc eficiența economică. Totodată, strategiile integrate de protecție și inputurile biologice îmbunătățesc sănătatea culturilor și calitatea fructelor.</a:t>
            </a:r>
            <a:endParaRPr lang="en-US" dirty="0"/>
          </a:p>
          <a:p>
            <a:pPr algn="just"/>
            <a:r>
              <a:rPr lang="ro-RO" dirty="0"/>
              <a:t>Propuneri pentru continuarea proiectului: Continuarea lucrărilor cu activitățile prevăzute in Planul de Realizare al Proiectului, integrarea sistemelor de monitorizare cu avertizări timpurii și intensificarea activităților de diseminare pentru fermieri.</a:t>
            </a:r>
            <a:endParaRPr lang="en-US" dirty="0"/>
          </a:p>
        </p:txBody>
      </p:sp>
    </p:spTree>
    <p:extLst>
      <p:ext uri="{BB962C8B-B14F-4D97-AF65-F5344CB8AC3E}">
        <p14:creationId xmlns:p14="http://schemas.microsoft.com/office/powerpoint/2010/main" val="29664928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619500" y="838200"/>
            <a:ext cx="5257800" cy="46482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a:t>
            </a:r>
            <a:r>
              <a:rPr lang="ro-RO"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ă multumesc pentru </a:t>
            </a:r>
            <a:r>
              <a:rPr lang="ro-RO"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atenție </a:t>
            </a:r>
            <a:r>
              <a:rPr lang="ro-RO"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5776516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mirea\Downloads\WhatsApp Image 2025-07-18 at 13.18.09 (1).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736600"/>
            <a:ext cx="3699510" cy="4191000"/>
          </a:xfrm>
          <a:prstGeom prst="rect">
            <a:avLst/>
          </a:prstGeom>
          <a:noFill/>
          <a:ln>
            <a:noFill/>
          </a:ln>
        </p:spPr>
      </p:pic>
      <p:pic>
        <p:nvPicPr>
          <p:cNvPr id="3" name="Picture 2" descr="C:\Users\mirea\Downloads\WhatsApp Image 2025-07-18 at 13.20.11 (1).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774700"/>
            <a:ext cx="3886200" cy="4191000"/>
          </a:xfrm>
          <a:prstGeom prst="rect">
            <a:avLst/>
          </a:prstGeom>
          <a:noFill/>
          <a:ln>
            <a:noFill/>
          </a:ln>
        </p:spPr>
      </p:pic>
      <p:sp>
        <p:nvSpPr>
          <p:cNvPr id="4" name="Rectangle 3"/>
          <p:cNvSpPr/>
          <p:nvPr/>
        </p:nvSpPr>
        <p:spPr>
          <a:xfrm>
            <a:off x="952500" y="5003800"/>
            <a:ext cx="8001000" cy="369332"/>
          </a:xfrm>
          <a:prstGeom prst="rect">
            <a:avLst/>
          </a:prstGeom>
        </p:spPr>
        <p:txBody>
          <a:bodyPr wrap="square">
            <a:spAutoFit/>
          </a:bodyPr>
          <a:lstStyle/>
          <a:p>
            <a:pPr algn="ctr"/>
            <a:r>
              <a:rPr lang="ro-RO" i="1" dirty="0"/>
              <a:t>Figura </a:t>
            </a:r>
            <a:r>
              <a:rPr lang="ro-RO" i="1" dirty="0" smtClean="0"/>
              <a:t>2. Aparitia   </a:t>
            </a:r>
            <a:r>
              <a:rPr lang="ro-RO" i="1" dirty="0"/>
              <a:t>alternariozei si a moliei tomatelor (Tuta absoluta)</a:t>
            </a:r>
            <a:endParaRPr lang="en-US" dirty="0"/>
          </a:p>
        </p:txBody>
      </p:sp>
    </p:spTree>
    <p:extLst>
      <p:ext uri="{BB962C8B-B14F-4D97-AF65-F5344CB8AC3E}">
        <p14:creationId xmlns:p14="http://schemas.microsoft.com/office/powerpoint/2010/main" val="1197161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45420972"/>
              </p:ext>
            </p:extLst>
          </p:nvPr>
        </p:nvGraphicFramePr>
        <p:xfrm>
          <a:off x="609600" y="1219200"/>
          <a:ext cx="7772402" cy="4724399"/>
        </p:xfrm>
        <a:graphic>
          <a:graphicData uri="http://schemas.openxmlformats.org/drawingml/2006/table">
            <a:tbl>
              <a:tblPr/>
              <a:tblGrid>
                <a:gridCol w="671536"/>
                <a:gridCol w="923361"/>
                <a:gridCol w="923361"/>
                <a:gridCol w="771023"/>
                <a:gridCol w="771023"/>
                <a:gridCol w="884499"/>
                <a:gridCol w="884499"/>
                <a:gridCol w="1322862"/>
                <a:gridCol w="620238"/>
              </a:tblGrid>
              <a:tr h="271213">
                <a:tc rowSpan="2">
                  <a:txBody>
                    <a:bodyPr/>
                    <a:lstStyle/>
                    <a:p>
                      <a:pPr algn="ctr">
                        <a:lnSpc>
                          <a:spcPct val="107000"/>
                        </a:lnSpc>
                        <a:spcAft>
                          <a:spcPts val="0"/>
                        </a:spcAft>
                      </a:pPr>
                      <a:r>
                        <a:rPr lang="ro-RO" sz="600" dirty="0">
                          <a:effectLst/>
                          <a:latin typeface="Times New Roman"/>
                          <a:ea typeface="Times New Roman"/>
                          <a:cs typeface="Times New Roman"/>
                        </a:rPr>
                        <a:t>Nr. Planta</a:t>
                      </a:r>
                      <a:endParaRPr lang="en-US" sz="900" dirty="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ro-RO" sz="600">
                          <a:effectLst/>
                          <a:latin typeface="Times New Roman"/>
                          <a:ea typeface="Times New Roman"/>
                          <a:cs typeface="Times New Roman"/>
                        </a:rPr>
                        <a:t>Recoltarea I</a:t>
                      </a:r>
                      <a:endParaRPr lang="en-US" sz="900">
                        <a:effectLst/>
                        <a:latin typeface="Arial"/>
                        <a:ea typeface="Times New Roman"/>
                        <a:cs typeface="Times New Roman"/>
                      </a:endParaRPr>
                    </a:p>
                    <a:p>
                      <a:pPr algn="ctr">
                        <a:lnSpc>
                          <a:spcPct val="107000"/>
                        </a:lnSpc>
                        <a:spcAft>
                          <a:spcPts val="0"/>
                        </a:spcAft>
                      </a:pPr>
                      <a:r>
                        <a:rPr lang="ro-RO" sz="600">
                          <a:effectLst/>
                          <a:latin typeface="Times New Roman"/>
                          <a:ea typeface="Times New Roman"/>
                          <a:cs typeface="Times New Roman"/>
                        </a:rPr>
                        <a:t>28.07.</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lnSpc>
                          <a:spcPct val="107000"/>
                        </a:lnSpc>
                        <a:spcAft>
                          <a:spcPts val="0"/>
                        </a:spcAft>
                      </a:pPr>
                      <a:r>
                        <a:rPr lang="ro-RO" sz="600">
                          <a:effectLst/>
                          <a:latin typeface="Times New Roman"/>
                          <a:ea typeface="Times New Roman"/>
                          <a:cs typeface="Times New Roman"/>
                        </a:rPr>
                        <a:t>Recoltarea II</a:t>
                      </a:r>
                      <a:endParaRPr lang="en-US" sz="900">
                        <a:effectLst/>
                        <a:latin typeface="Arial"/>
                        <a:ea typeface="Times New Roman"/>
                        <a:cs typeface="Times New Roman"/>
                      </a:endParaRPr>
                    </a:p>
                    <a:p>
                      <a:pPr algn="ctr">
                        <a:lnSpc>
                          <a:spcPct val="107000"/>
                        </a:lnSpc>
                        <a:spcAft>
                          <a:spcPts val="0"/>
                        </a:spcAft>
                      </a:pPr>
                      <a:r>
                        <a:rPr lang="ro-RO" sz="600">
                          <a:effectLst/>
                          <a:latin typeface="Times New Roman"/>
                          <a:ea typeface="Times New Roman"/>
                          <a:cs typeface="Times New Roman"/>
                        </a:rPr>
                        <a:t>28.08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lnSpc>
                          <a:spcPct val="107000"/>
                        </a:lnSpc>
                        <a:spcAft>
                          <a:spcPts val="0"/>
                        </a:spcAft>
                      </a:pPr>
                      <a:r>
                        <a:rPr lang="ro-RO" sz="600">
                          <a:effectLst/>
                          <a:latin typeface="Times New Roman"/>
                          <a:ea typeface="Times New Roman"/>
                          <a:cs typeface="Times New Roman"/>
                        </a:rPr>
                        <a:t>Recoltarea III</a:t>
                      </a:r>
                      <a:endParaRPr lang="en-US" sz="900">
                        <a:effectLst/>
                        <a:latin typeface="Arial"/>
                        <a:ea typeface="Times New Roman"/>
                        <a:cs typeface="Times New Roman"/>
                      </a:endParaRPr>
                    </a:p>
                    <a:p>
                      <a:pPr algn="ctr">
                        <a:lnSpc>
                          <a:spcPct val="107000"/>
                        </a:lnSpc>
                        <a:spcAft>
                          <a:spcPts val="0"/>
                        </a:spcAft>
                      </a:pPr>
                      <a:r>
                        <a:rPr lang="ro-RO" sz="600">
                          <a:effectLst/>
                          <a:latin typeface="Times New Roman"/>
                          <a:ea typeface="Times New Roman"/>
                          <a:cs typeface="Times New Roman"/>
                        </a:rPr>
                        <a:t>18.09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2">
                  <a:txBody>
                    <a:bodyPr/>
                    <a:lstStyle/>
                    <a:p>
                      <a:pPr algn="ctr">
                        <a:lnSpc>
                          <a:spcPct val="107000"/>
                        </a:lnSpc>
                        <a:spcAft>
                          <a:spcPts val="0"/>
                        </a:spcAft>
                      </a:pPr>
                      <a:r>
                        <a:rPr lang="ro-RO" sz="600">
                          <a:effectLst/>
                          <a:latin typeface="Times New Roman"/>
                          <a:ea typeface="Times New Roman"/>
                          <a:cs typeface="Times New Roman"/>
                        </a:rPr>
                        <a:t>Productie Totala</a:t>
                      </a:r>
                      <a:endParaRPr lang="en-US" sz="900">
                        <a:effectLst/>
                        <a:latin typeface="Arial"/>
                        <a:ea typeface="Times New Roman"/>
                        <a:cs typeface="Times New Roman"/>
                      </a:endParaRPr>
                    </a:p>
                    <a:p>
                      <a:pPr algn="ctr">
                        <a:lnSpc>
                          <a:spcPct val="107000"/>
                        </a:lnSpc>
                        <a:spcAft>
                          <a:spcPts val="0"/>
                        </a:spcAft>
                      </a:pPr>
                      <a:r>
                        <a:rPr lang="ro-RO" sz="600">
                          <a:effectLst/>
                          <a:latin typeface="Times New Roman"/>
                          <a:ea typeface="Times New Roman"/>
                          <a:cs typeface="Times New Roman"/>
                        </a:rPr>
                        <a:t> ( I+II+III) (g)</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600">
                          <a:effectLst/>
                          <a:latin typeface="Times New Roman"/>
                          <a:ea typeface="Times New Roman"/>
                          <a:cs typeface="Times New Roman"/>
                        </a:rPr>
                        <a:t>Greutate medie per fruct (g)</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396">
                <a:tc vMerge="1">
                  <a:txBody>
                    <a:bodyPr/>
                    <a:lstStyle/>
                    <a:p>
                      <a:endParaRPr lang="en-US"/>
                    </a:p>
                  </a:txBody>
                  <a:tcPr/>
                </a:tc>
                <a:tc>
                  <a:txBody>
                    <a:bodyPr/>
                    <a:lstStyle/>
                    <a:p>
                      <a:pPr algn="ctr">
                        <a:lnSpc>
                          <a:spcPct val="107000"/>
                        </a:lnSpc>
                        <a:spcAft>
                          <a:spcPts val="0"/>
                        </a:spcAft>
                      </a:pPr>
                      <a:r>
                        <a:rPr lang="ro-RO" sz="600">
                          <a:effectLst/>
                          <a:latin typeface="Times New Roman"/>
                          <a:ea typeface="Times New Roman"/>
                          <a:cs typeface="Times New Roman"/>
                        </a:rPr>
                        <a:t>Nr. fructe</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Greutate fructe  (gr)</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Nr. fructe</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Greutate fructe  (gr)</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Nr. fructe</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Greutate fructe  (gr)</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r h="283482">
                <a:tc>
                  <a:txBody>
                    <a:bodyPr/>
                    <a:lstStyle/>
                    <a:p>
                      <a:pPr algn="ctr">
                        <a:lnSpc>
                          <a:spcPct val="107000"/>
                        </a:lnSpc>
                        <a:spcAft>
                          <a:spcPts val="0"/>
                        </a:spcAft>
                      </a:pPr>
                      <a:r>
                        <a:rPr lang="ro-RO" sz="600">
                          <a:effectLst/>
                          <a:latin typeface="Times New Roman"/>
                          <a:ea typeface="Times New Roman"/>
                          <a:cs typeface="Times New Roman"/>
                        </a:rPr>
                        <a:t>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1030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1252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1253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3535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126,25</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482">
                <a:tc>
                  <a:txBody>
                    <a:bodyPr/>
                    <a:lstStyle/>
                    <a:p>
                      <a:pPr algn="ctr">
                        <a:lnSpc>
                          <a:spcPct val="107000"/>
                        </a:lnSpc>
                        <a:spcAft>
                          <a:spcPts val="0"/>
                        </a:spcAft>
                      </a:pPr>
                      <a:r>
                        <a:rPr lang="ro-RO" sz="600">
                          <a:effectLst/>
                          <a:latin typeface="Times New Roman"/>
                          <a:ea typeface="Times New Roman"/>
                          <a:cs typeface="Times New Roman"/>
                        </a:rPr>
                        <a:t>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1295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388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390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2073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129,56</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482">
                <a:tc>
                  <a:txBody>
                    <a:bodyPr/>
                    <a:lstStyle/>
                    <a:p>
                      <a:pPr algn="ctr">
                        <a:lnSpc>
                          <a:spcPct val="107000"/>
                        </a:lnSpc>
                        <a:spcAft>
                          <a:spcPts val="0"/>
                        </a:spcAft>
                      </a:pPr>
                      <a:r>
                        <a:rPr lang="ro-RO" sz="600">
                          <a:effectLst/>
                          <a:latin typeface="Times New Roman"/>
                          <a:ea typeface="Times New Roman"/>
                          <a:cs typeface="Times New Roman"/>
                        </a:rPr>
                        <a:t>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927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753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756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2436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101,50</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482">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971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682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686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2339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101,69</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482">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814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783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dirty="0">
                          <a:effectLst/>
                          <a:latin typeface="Times New Roman"/>
                          <a:ea typeface="Times New Roman"/>
                          <a:cs typeface="Times New Roman"/>
                        </a:rPr>
                        <a:t>5</a:t>
                      </a:r>
                      <a:endParaRPr lang="en-US" sz="900" dirty="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788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2385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140,29</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482">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178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530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536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1244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65,47</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567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784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791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2142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133,87</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1151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795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dirty="0">
                          <a:effectLst/>
                          <a:latin typeface="Times New Roman"/>
                          <a:ea typeface="Times New Roman"/>
                          <a:cs typeface="Times New Roman"/>
                        </a:rPr>
                        <a:t>5</a:t>
                      </a:r>
                      <a:endParaRPr lang="en-US" sz="900" dirty="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803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2749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124,95</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1670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477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486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2633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131,65</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10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1213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917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927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3057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109,17</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11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989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1148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1159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3296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164,80</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12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1243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1025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1037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3305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122,40</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13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1859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1089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1102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4050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168,75</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14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1079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710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724</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2513</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114,22</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874">
                <a:tc>
                  <a:txBody>
                    <a:bodyPr/>
                    <a:lstStyle/>
                    <a:p>
                      <a:pPr algn="ctr">
                        <a:lnSpc>
                          <a:spcPct val="107000"/>
                        </a:lnSpc>
                        <a:spcAft>
                          <a:spcPts val="0"/>
                        </a:spcAft>
                      </a:pPr>
                      <a:r>
                        <a:rPr lang="ro-RO" sz="600">
                          <a:effectLst/>
                          <a:latin typeface="Times New Roman"/>
                          <a:ea typeface="Times New Roman"/>
                          <a:cs typeface="Times New Roman"/>
                        </a:rPr>
                        <a:t>15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951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325</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340</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1616</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115,42</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4032">
                <a:tc>
                  <a:txBody>
                    <a:bodyPr/>
                    <a:lstStyle/>
                    <a:p>
                      <a:pPr algn="ctr">
                        <a:lnSpc>
                          <a:spcPct val="107000"/>
                        </a:lnSpc>
                        <a:spcAft>
                          <a:spcPts val="0"/>
                        </a:spcAft>
                      </a:pPr>
                      <a:r>
                        <a:rPr lang="ro-RO" sz="600" b="1">
                          <a:effectLst/>
                          <a:latin typeface="Times New Roman"/>
                          <a:ea typeface="Times New Roman"/>
                          <a:cs typeface="Times New Roman"/>
                        </a:rPr>
                        <a:t>Media</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9.47</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±2.67</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1062</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±387.82</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6.20</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±2.11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777</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±266.19</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6</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±2.11</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785</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±266.24</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 </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2624,87</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±712.94</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 </a:t>
                      </a:r>
                      <a:endParaRPr lang="en-US" sz="900">
                        <a:effectLst/>
                        <a:latin typeface="Arial"/>
                        <a:ea typeface="Times New Roman"/>
                        <a:cs typeface="Times New Roman"/>
                      </a:endParaRPr>
                    </a:p>
                  </a:txBody>
                  <a:tcPr marL="4109" marR="4109" marT="41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dirty="0">
                          <a:effectLst/>
                          <a:latin typeface="Times New Roman"/>
                          <a:ea typeface="Times New Roman"/>
                          <a:cs typeface="Times New Roman"/>
                        </a:rPr>
                        <a:t>123,33</a:t>
                      </a:r>
                      <a:endParaRPr lang="en-US" sz="900" dirty="0">
                        <a:effectLst/>
                        <a:latin typeface="Arial"/>
                        <a:ea typeface="Times New Roman"/>
                        <a:cs typeface="Times New Roman"/>
                      </a:endParaRPr>
                    </a:p>
                    <a:p>
                      <a:pPr algn="ctr">
                        <a:lnSpc>
                          <a:spcPct val="107000"/>
                        </a:lnSpc>
                        <a:spcAft>
                          <a:spcPts val="0"/>
                        </a:spcAft>
                      </a:pPr>
                      <a:r>
                        <a:rPr lang="ro-RO" sz="600" b="1" dirty="0">
                          <a:effectLst/>
                          <a:latin typeface="Times New Roman"/>
                          <a:ea typeface="Times New Roman"/>
                          <a:cs typeface="Times New Roman"/>
                        </a:rPr>
                        <a:t>±25.27</a:t>
                      </a:r>
                      <a:endParaRPr lang="en-US" sz="900" dirty="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698500" y="750332"/>
            <a:ext cx="7772400" cy="369332"/>
          </a:xfrm>
          <a:prstGeom prst="rect">
            <a:avLst/>
          </a:prstGeom>
        </p:spPr>
        <p:txBody>
          <a:bodyPr wrap="square">
            <a:spAutoFit/>
          </a:bodyPr>
          <a:lstStyle/>
          <a:p>
            <a:pPr algn="ctr"/>
            <a:r>
              <a:rPr lang="ro-RO" dirty="0"/>
              <a:t>Tabel </a:t>
            </a:r>
            <a:r>
              <a:rPr lang="ro-RO" dirty="0" smtClean="0"/>
              <a:t>1. </a:t>
            </a:r>
            <a:r>
              <a:rPr lang="ro-RO" dirty="0"/>
              <a:t>Producțiile din solarul de tip industrial la tomate Andrada</a:t>
            </a:r>
            <a:endParaRPr lang="en-US" dirty="0"/>
          </a:p>
        </p:txBody>
      </p:sp>
    </p:spTree>
    <p:extLst>
      <p:ext uri="{BB962C8B-B14F-4D97-AF65-F5344CB8AC3E}">
        <p14:creationId xmlns:p14="http://schemas.microsoft.com/office/powerpoint/2010/main" val="13846074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457200"/>
            <a:ext cx="8839200" cy="5078313"/>
          </a:xfrm>
          <a:prstGeom prst="rect">
            <a:avLst/>
          </a:prstGeom>
        </p:spPr>
        <p:txBody>
          <a:bodyPr wrap="square">
            <a:spAutoFit/>
          </a:bodyPr>
          <a:lstStyle/>
          <a:p>
            <a:pPr algn="just"/>
            <a:r>
              <a:rPr lang="ro-RO" dirty="0" smtClean="0"/>
              <a:t>       Recoltările </a:t>
            </a:r>
            <a:r>
              <a:rPr lang="ro-RO" dirty="0"/>
              <a:t>prezentate în tabel evidențiază dinamica producției de fructe la cele 15 plante evaluate în cadrul celor trei recoltări succesive (28 iulie, 28 august și 18 septembrie). Rezultatele indică faptul că prima recoltare a constituit momentul de vârf al producției, cu o medie de 9,47 fructe/plantă și o greutate totală medie de 1062 g. Ulterior, în cadrul recoltărilor II și III, producția a înregistrat o diminuare, menținându-se însă la valori apropiate, respectiv 777 g și 785 g/plantă, ceea ce reflectă o distribuție relativ constantă a randamentului în a doua parte a perioadei de fructificare. 	</a:t>
            </a:r>
            <a:endParaRPr lang="ro-RO" dirty="0" smtClean="0"/>
          </a:p>
          <a:p>
            <a:pPr algn="just"/>
            <a:endParaRPr lang="en-US" dirty="0"/>
          </a:p>
          <a:p>
            <a:pPr algn="just"/>
            <a:r>
              <a:rPr lang="ro-RO" dirty="0" smtClean="0"/>
              <a:t>     La </a:t>
            </a:r>
            <a:r>
              <a:rPr lang="ro-RO" dirty="0"/>
              <a:t>nivel individual, diferențele dintre plante sunt notabile. Cea mai productivă a fost planta nr. 13, cu o producție totală de 4050 g, urmată de plantele nr. 12 (3305 g) și nr. 11 (3296 g). În schimb, plantele nr. 6 (1244 g) și nr. 15 (1616 g) au înregistrat cele mai reduse producții. Media generală a producției pe plantă a fost de 2742 g, ceea ce subliniază un potențial productiv satisfăcător, dar și o variabilitate ridicată între extreme.Distribuția producției pe etape confirmă tendința specifică speciilor legumicole, unde prima recoltare concentrează majoritatea producției, iar cele ulterioare completează cantitatea totală cu valori mai reduse.</a:t>
            </a:r>
            <a:endParaRPr lang="en-US" dirty="0"/>
          </a:p>
        </p:txBody>
      </p:sp>
    </p:spTree>
    <p:extLst>
      <p:ext uri="{BB962C8B-B14F-4D97-AF65-F5344CB8AC3E}">
        <p14:creationId xmlns:p14="http://schemas.microsoft.com/office/powerpoint/2010/main" val="1566300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600" y="217101"/>
            <a:ext cx="9067800" cy="369332"/>
          </a:xfrm>
          <a:prstGeom prst="rect">
            <a:avLst/>
          </a:prstGeom>
        </p:spPr>
        <p:txBody>
          <a:bodyPr wrap="square">
            <a:spAutoFit/>
          </a:bodyPr>
          <a:lstStyle/>
          <a:p>
            <a:pPr algn="ctr"/>
            <a:r>
              <a:rPr lang="ro-RO" dirty="0"/>
              <a:t>Tabel </a:t>
            </a:r>
            <a:r>
              <a:rPr lang="ro-RO" dirty="0" smtClean="0"/>
              <a:t>2. </a:t>
            </a:r>
            <a:r>
              <a:rPr lang="ro-RO" dirty="0"/>
              <a:t>Productiile din solarul de tip industrial la tomate Siriana</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56609873"/>
              </p:ext>
            </p:extLst>
          </p:nvPr>
        </p:nvGraphicFramePr>
        <p:xfrm>
          <a:off x="304801" y="731838"/>
          <a:ext cx="8686800" cy="5897561"/>
        </p:xfrm>
        <a:graphic>
          <a:graphicData uri="http://schemas.openxmlformats.org/drawingml/2006/table">
            <a:tbl>
              <a:tblPr/>
              <a:tblGrid>
                <a:gridCol w="875630"/>
                <a:gridCol w="681045"/>
                <a:gridCol w="818297"/>
                <a:gridCol w="818297"/>
                <a:gridCol w="734903"/>
                <a:gridCol w="734903"/>
                <a:gridCol w="705369"/>
                <a:gridCol w="1806853"/>
                <a:gridCol w="1511503"/>
              </a:tblGrid>
              <a:tr h="340307">
                <a:tc rowSpan="2">
                  <a:txBody>
                    <a:bodyPr/>
                    <a:lstStyle/>
                    <a:p>
                      <a:pPr algn="ctr">
                        <a:lnSpc>
                          <a:spcPct val="107000"/>
                        </a:lnSpc>
                        <a:spcAft>
                          <a:spcPts val="0"/>
                        </a:spcAft>
                      </a:pPr>
                      <a:r>
                        <a:rPr lang="ro-RO" sz="600" dirty="0">
                          <a:effectLst/>
                          <a:latin typeface="Times New Roman"/>
                          <a:ea typeface="Times New Roman"/>
                          <a:cs typeface="Times New Roman"/>
                        </a:rPr>
                        <a:t>Nr.Planta</a:t>
                      </a:r>
                      <a:endParaRPr lang="en-US" sz="900" dirty="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ro-RO" sz="600">
                          <a:effectLst/>
                          <a:latin typeface="Times New Roman"/>
                          <a:ea typeface="Times New Roman"/>
                          <a:cs typeface="Times New Roman"/>
                        </a:rPr>
                        <a:t>Recoltarea I           28.07</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lnSpc>
                          <a:spcPct val="107000"/>
                        </a:lnSpc>
                        <a:spcAft>
                          <a:spcPts val="0"/>
                        </a:spcAft>
                      </a:pPr>
                      <a:r>
                        <a:rPr lang="ro-RO" sz="600">
                          <a:effectLst/>
                          <a:latin typeface="Times New Roman"/>
                          <a:ea typeface="Times New Roman"/>
                          <a:cs typeface="Times New Roman"/>
                        </a:rPr>
                        <a:t>Recoltarea II   28.08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lnSpc>
                          <a:spcPct val="107000"/>
                        </a:lnSpc>
                        <a:spcAft>
                          <a:spcPts val="0"/>
                        </a:spcAft>
                      </a:pPr>
                      <a:r>
                        <a:rPr lang="ro-RO" sz="600">
                          <a:effectLst/>
                          <a:latin typeface="Times New Roman"/>
                          <a:ea typeface="Times New Roman"/>
                          <a:cs typeface="Times New Roman"/>
                        </a:rPr>
                        <a:t>Recoltarea III    18.09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2">
                  <a:txBody>
                    <a:bodyPr/>
                    <a:lstStyle/>
                    <a:p>
                      <a:pPr algn="ctr">
                        <a:lnSpc>
                          <a:spcPct val="107000"/>
                        </a:lnSpc>
                        <a:spcAft>
                          <a:spcPts val="0"/>
                        </a:spcAft>
                      </a:pPr>
                      <a:r>
                        <a:rPr lang="ro-RO" sz="600">
                          <a:effectLst/>
                          <a:latin typeface="Times New Roman"/>
                          <a:ea typeface="Times New Roman"/>
                          <a:cs typeface="Times New Roman"/>
                        </a:rPr>
                        <a:t>Productie Totala</a:t>
                      </a:r>
                      <a:endParaRPr lang="en-US" sz="900">
                        <a:effectLst/>
                        <a:latin typeface="Arial"/>
                        <a:ea typeface="Times New Roman"/>
                        <a:cs typeface="Times New Roman"/>
                      </a:endParaRPr>
                    </a:p>
                    <a:p>
                      <a:pPr algn="ctr">
                        <a:lnSpc>
                          <a:spcPct val="107000"/>
                        </a:lnSpc>
                        <a:spcAft>
                          <a:spcPts val="0"/>
                        </a:spcAft>
                      </a:pPr>
                      <a:r>
                        <a:rPr lang="ro-RO" sz="600">
                          <a:effectLst/>
                          <a:latin typeface="Times New Roman"/>
                          <a:ea typeface="Times New Roman"/>
                          <a:cs typeface="Times New Roman"/>
                        </a:rPr>
                        <a:t>( I+II+III) (g)</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ro-RO" sz="600">
                          <a:effectLst/>
                          <a:latin typeface="Times New Roman"/>
                          <a:ea typeface="Times New Roman"/>
                          <a:cs typeface="Times New Roman"/>
                        </a:rPr>
                        <a:t>Greutate medie per fruct (g)</a:t>
                      </a:r>
                      <a:endParaRPr lang="en-US" sz="900">
                        <a:effectLst/>
                        <a:latin typeface="Arial"/>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243">
                <a:tc vMerge="1">
                  <a:txBody>
                    <a:bodyPr/>
                    <a:lstStyle/>
                    <a:p>
                      <a:endParaRPr lang="en-US"/>
                    </a:p>
                  </a:txBody>
                  <a:tcPr/>
                </a:tc>
                <a:tc>
                  <a:txBody>
                    <a:bodyPr/>
                    <a:lstStyle/>
                    <a:p>
                      <a:pPr algn="ctr">
                        <a:lnSpc>
                          <a:spcPct val="107000"/>
                        </a:lnSpc>
                        <a:spcAft>
                          <a:spcPts val="0"/>
                        </a:spcAft>
                      </a:pPr>
                      <a:r>
                        <a:rPr lang="ro-RO" sz="600">
                          <a:effectLst/>
                          <a:latin typeface="Times New Roman"/>
                          <a:ea typeface="Times New Roman"/>
                          <a:cs typeface="Times New Roman"/>
                        </a:rPr>
                        <a:t>Nr. fructe</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Greutate fructe  (gr)</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Nr. fructe</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Greutate fructe  (gr)</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Nr. fructe</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Greutate fructe  (gr)</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r h="359769">
                <a:tc>
                  <a:txBody>
                    <a:bodyPr/>
                    <a:lstStyle/>
                    <a:p>
                      <a:pPr algn="ctr">
                        <a:lnSpc>
                          <a:spcPct val="107000"/>
                        </a:lnSpc>
                        <a:spcAft>
                          <a:spcPts val="0"/>
                        </a:spcAft>
                      </a:pPr>
                      <a:r>
                        <a:rPr lang="ro-RO" sz="600">
                          <a:effectLst/>
                          <a:latin typeface="Times New Roman"/>
                          <a:ea typeface="Times New Roman"/>
                          <a:cs typeface="Times New Roman"/>
                        </a:rPr>
                        <a:t>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819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678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dirty="0">
                          <a:effectLst/>
                          <a:latin typeface="Times New Roman"/>
                          <a:ea typeface="Times New Roman"/>
                          <a:cs typeface="Times New Roman"/>
                        </a:rPr>
                        <a:t>679</a:t>
                      </a:r>
                      <a:endParaRPr lang="en-US" sz="900" dirty="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dirty="0">
                          <a:effectLst/>
                          <a:latin typeface="Times New Roman"/>
                          <a:ea typeface="Times New Roman"/>
                          <a:cs typeface="Times New Roman"/>
                        </a:rPr>
                        <a:t>2176</a:t>
                      </a:r>
                      <a:endParaRPr lang="en-US" sz="900" dirty="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108.80</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9769">
                <a:tc>
                  <a:txBody>
                    <a:bodyPr/>
                    <a:lstStyle/>
                    <a:p>
                      <a:pPr algn="ctr">
                        <a:lnSpc>
                          <a:spcPct val="107000"/>
                        </a:lnSpc>
                        <a:spcAft>
                          <a:spcPts val="0"/>
                        </a:spcAft>
                      </a:pPr>
                      <a:r>
                        <a:rPr lang="ro-RO" sz="600">
                          <a:effectLst/>
                          <a:latin typeface="Times New Roman"/>
                          <a:ea typeface="Times New Roman"/>
                          <a:cs typeface="Times New Roman"/>
                        </a:rPr>
                        <a:t>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410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521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523</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1454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103.86</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9769">
                <a:tc>
                  <a:txBody>
                    <a:bodyPr/>
                    <a:lstStyle/>
                    <a:p>
                      <a:pPr algn="ctr">
                        <a:lnSpc>
                          <a:spcPct val="107000"/>
                        </a:lnSpc>
                        <a:spcAft>
                          <a:spcPts val="0"/>
                        </a:spcAft>
                      </a:pPr>
                      <a:r>
                        <a:rPr lang="ro-RO" sz="600">
                          <a:effectLst/>
                          <a:latin typeface="Times New Roman"/>
                          <a:ea typeface="Times New Roman"/>
                          <a:cs typeface="Times New Roman"/>
                        </a:rPr>
                        <a:t>3</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345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755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758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1858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92.90</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9769">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870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801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805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2476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165.07</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9769">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370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741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746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1857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132.64</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9769">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13</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1127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976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982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3085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114.26</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993</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899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906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2798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174.88</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440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777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785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2002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117.76</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182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921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930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2033</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119.59</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10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471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959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969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2399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109.05</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11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689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1001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7</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1012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2702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128.67</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12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984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480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492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1956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78.24</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13</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698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359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372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1429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89.31</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14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605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800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814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2219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92.46</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5">
                <a:tc>
                  <a:txBody>
                    <a:bodyPr/>
                    <a:lstStyle/>
                    <a:p>
                      <a:pPr algn="ctr">
                        <a:lnSpc>
                          <a:spcPct val="107000"/>
                        </a:lnSpc>
                        <a:spcAft>
                          <a:spcPts val="0"/>
                        </a:spcAft>
                      </a:pPr>
                      <a:r>
                        <a:rPr lang="ro-RO" sz="600">
                          <a:effectLst/>
                          <a:latin typeface="Times New Roman"/>
                          <a:ea typeface="Times New Roman"/>
                          <a:cs typeface="Times New Roman"/>
                        </a:rPr>
                        <a:t>15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353</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450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465</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effectLst/>
                          <a:latin typeface="Times New Roman"/>
                          <a:ea typeface="Times New Roman"/>
                          <a:cs typeface="Times New Roman"/>
                        </a:rPr>
                        <a:t>1268</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a:solidFill>
                            <a:srgbClr val="000000"/>
                          </a:solidFill>
                          <a:effectLst/>
                          <a:latin typeface="Times New Roman"/>
                          <a:ea typeface="Times New Roman"/>
                          <a:cs typeface="Times New Roman"/>
                        </a:rPr>
                        <a:t>105.67</a:t>
                      </a:r>
                      <a:endParaRPr lang="en-US" sz="90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922">
                <a:tc>
                  <a:txBody>
                    <a:bodyPr/>
                    <a:lstStyle/>
                    <a:p>
                      <a:pPr algn="ctr">
                        <a:lnSpc>
                          <a:spcPct val="107000"/>
                        </a:lnSpc>
                        <a:spcAft>
                          <a:spcPts val="0"/>
                        </a:spcAft>
                      </a:pPr>
                      <a:r>
                        <a:rPr lang="ro-RO" sz="600" b="1">
                          <a:effectLst/>
                          <a:latin typeface="Times New Roman"/>
                          <a:ea typeface="Times New Roman"/>
                          <a:cs typeface="Times New Roman"/>
                        </a:rPr>
                        <a:t>Media</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6.67</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±3.30</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624 ±257.87</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 </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6.00</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±1.41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741</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±197.89</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6</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±1.41</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a:effectLst/>
                          <a:latin typeface="Times New Roman"/>
                          <a:ea typeface="Times New Roman"/>
                          <a:cs typeface="Times New Roman"/>
                        </a:rPr>
                        <a:t>749</a:t>
                      </a:r>
                      <a:endParaRPr lang="en-US" sz="900">
                        <a:effectLst/>
                        <a:latin typeface="Arial"/>
                        <a:ea typeface="Times New Roman"/>
                        <a:cs typeface="Times New Roman"/>
                      </a:endParaRPr>
                    </a:p>
                    <a:p>
                      <a:pPr algn="ctr">
                        <a:lnSpc>
                          <a:spcPct val="107000"/>
                        </a:lnSpc>
                        <a:spcAft>
                          <a:spcPts val="0"/>
                        </a:spcAft>
                      </a:pPr>
                      <a:r>
                        <a:rPr lang="ro-RO" sz="600" b="1">
                          <a:effectLst/>
                          <a:latin typeface="Times New Roman"/>
                          <a:ea typeface="Times New Roman"/>
                          <a:cs typeface="Times New Roman"/>
                        </a:rPr>
                        <a:t>±197.12</a:t>
                      </a:r>
                      <a:endParaRPr lang="en-US" sz="90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dirty="0">
                          <a:effectLst/>
                          <a:latin typeface="Times New Roman"/>
                          <a:ea typeface="Times New Roman"/>
                          <a:cs typeface="Times New Roman"/>
                        </a:rPr>
                        <a:t>2114,13</a:t>
                      </a:r>
                      <a:endParaRPr lang="en-US" sz="900" dirty="0">
                        <a:effectLst/>
                        <a:latin typeface="Arial"/>
                        <a:ea typeface="Times New Roman"/>
                        <a:cs typeface="Times New Roman"/>
                      </a:endParaRPr>
                    </a:p>
                    <a:p>
                      <a:pPr algn="ctr">
                        <a:lnSpc>
                          <a:spcPct val="107000"/>
                        </a:lnSpc>
                        <a:spcAft>
                          <a:spcPts val="0"/>
                        </a:spcAft>
                      </a:pPr>
                      <a:r>
                        <a:rPr lang="ro-RO" sz="600" b="1" dirty="0">
                          <a:effectLst/>
                          <a:latin typeface="Times New Roman"/>
                          <a:ea typeface="Times New Roman"/>
                          <a:cs typeface="Times New Roman"/>
                        </a:rPr>
                        <a:t>±501.98</a:t>
                      </a:r>
                      <a:endParaRPr lang="en-US" sz="900" dirty="0">
                        <a:effectLst/>
                        <a:latin typeface="Arial"/>
                        <a:ea typeface="Times New Roman"/>
                        <a:cs typeface="Times New Roman"/>
                      </a:endParaRPr>
                    </a:p>
                  </a:txBody>
                  <a:tcPr marL="4170" marR="4170" marT="4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o-RO" sz="600" b="1" dirty="0">
                          <a:solidFill>
                            <a:srgbClr val="000000"/>
                          </a:solidFill>
                          <a:effectLst/>
                          <a:latin typeface="Times New Roman"/>
                          <a:ea typeface="Times New Roman"/>
                          <a:cs typeface="Times New Roman"/>
                        </a:rPr>
                        <a:t>113.24</a:t>
                      </a:r>
                      <a:endParaRPr lang="en-US" sz="900" dirty="0">
                        <a:effectLst/>
                        <a:latin typeface="Arial"/>
                        <a:ea typeface="Times New Roman"/>
                        <a:cs typeface="Times New Roman"/>
                      </a:endParaRPr>
                    </a:p>
                    <a:p>
                      <a:pPr algn="ctr">
                        <a:lnSpc>
                          <a:spcPct val="107000"/>
                        </a:lnSpc>
                        <a:spcAft>
                          <a:spcPts val="0"/>
                        </a:spcAft>
                      </a:pPr>
                      <a:r>
                        <a:rPr lang="ro-RO" sz="600" b="1" dirty="0">
                          <a:effectLst/>
                          <a:latin typeface="Times New Roman"/>
                          <a:ea typeface="Times New Roman"/>
                          <a:cs typeface="Times New Roman"/>
                        </a:rPr>
                        <a:t>±25.70</a:t>
                      </a:r>
                      <a:endParaRPr lang="en-US" sz="900" dirty="0">
                        <a:effectLst/>
                        <a:latin typeface="Arial"/>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7969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1075</TotalTime>
  <Words>8176</Words>
  <Application>Microsoft Office PowerPoint</Application>
  <PresentationFormat>On-screen Show (4:3)</PresentationFormat>
  <Paragraphs>1277</Paragraphs>
  <Slides>52</Slides>
  <Notes>0</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Slipstream</vt:lpstr>
      <vt:lpstr>Proiect Sectorial ADER 6.3.20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SECTORIAL– ADER 2020</dc:title>
  <dc:creator>bianca zamfir</dc:creator>
  <cp:lastModifiedBy>mirea_emilian_11@yahoo.com</cp:lastModifiedBy>
  <cp:revision>100</cp:revision>
  <dcterms:created xsi:type="dcterms:W3CDTF">2024-07-01T04:14:55Z</dcterms:created>
  <dcterms:modified xsi:type="dcterms:W3CDTF">2025-10-01T15:38:32Z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2024-01-26T00:00:00Z</vt:filetime>
  </property>
  <property fmtid="{D5CDD505-2E9C-101B-9397-08002B2CF9AE}" pid="3" name="Creator">
    <vt:lpwstr>Acrobat PDFMaker 23 for PowerPoint</vt:lpwstr>
  </property>
  <property fmtid="{D5CDD505-2E9C-101B-9397-08002B2CF9AE}" pid="4" name="LastSaved">
    <vt:filetime>2024-07-01T00:00:00Z</vt:filetime>
  </property>
</Properties>
</file>